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2"/>
  </p:sldMasterIdLst>
  <p:notesMasterIdLst>
    <p:notesMasterId r:id="rId38"/>
  </p:notesMasterIdLst>
  <p:handoutMasterIdLst>
    <p:handoutMasterId r:id="rId39"/>
  </p:handoutMasterIdLst>
  <p:sldIdLst>
    <p:sldId id="262" r:id="rId3"/>
    <p:sldId id="257" r:id="rId4"/>
    <p:sldId id="270" r:id="rId5"/>
    <p:sldId id="272" r:id="rId6"/>
    <p:sldId id="261" r:id="rId7"/>
    <p:sldId id="279" r:id="rId8"/>
    <p:sldId id="282" r:id="rId9"/>
    <p:sldId id="281"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1" r:id="rId28"/>
    <p:sldId id="302" r:id="rId29"/>
    <p:sldId id="303" r:id="rId30"/>
    <p:sldId id="304" r:id="rId31"/>
    <p:sldId id="305" r:id="rId32"/>
    <p:sldId id="306" r:id="rId33"/>
    <p:sldId id="307" r:id="rId34"/>
    <p:sldId id="308" r:id="rId35"/>
    <p:sldId id="309" r:id="rId36"/>
    <p:sldId id="27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3" d="100"/>
          <a:sy n="73" d="100"/>
        </p:scale>
        <p:origin x="-402" y="-210"/>
      </p:cViewPr>
      <p:guideLst>
        <p:guide orient="horz" pos="2160"/>
        <p:guide pos="3840"/>
      </p:guideLst>
    </p:cSldViewPr>
  </p:slideViewPr>
  <p:notesTextViewPr>
    <p:cViewPr>
      <p:scale>
        <a:sx n="1" d="1"/>
        <a:sy n="1" d="1"/>
      </p:scale>
      <p:origin x="0" y="0"/>
    </p:cViewPr>
  </p:notesTextViewPr>
  <p:notesViewPr>
    <p:cSldViewPr snapToGrid="0" showGuides="1">
      <p:cViewPr varScale="1">
        <p:scale>
          <a:sx n="83" d="100"/>
          <a:sy n="83" d="100"/>
        </p:scale>
        <p:origin x="140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dirty="0"/>
          </a:p>
        </p:txBody>
      </p:sp>
      <p:sp>
        <p:nvSpPr>
          <p:cNvPr id="3" name="Marcador de Posição da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A9BCE0C-CD74-4A59-802C-6D2F8C15331A}" type="datetimeFigureOut">
              <a:rPr lang="pt-PT" smtClean="0"/>
              <a:t>19-06-2013</a:t>
            </a:fld>
            <a:endParaRPr lang="pt-PT" dirty="0"/>
          </a:p>
        </p:txBody>
      </p:sp>
      <p:sp>
        <p:nvSpPr>
          <p:cNvPr id="4" name="Marcador de Posição do Rodapé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dirty="0"/>
          </a:p>
        </p:txBody>
      </p:sp>
      <p:sp>
        <p:nvSpPr>
          <p:cNvPr id="5" name="Marcador de Posição do Número do Diapositivo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98501B-77B5-4365-9881-C6E19A3C1E42}" type="slidenum">
              <a:rPr lang="pt-PT" smtClean="0"/>
              <a:t>‹nº›</a:t>
            </a:fld>
            <a:endParaRPr lang="pt-PT" dirty="0"/>
          </a:p>
        </p:txBody>
      </p:sp>
    </p:spTree>
    <p:extLst>
      <p:ext uri="{BB962C8B-B14F-4D97-AF65-F5344CB8AC3E}">
        <p14:creationId xmlns:p14="http://schemas.microsoft.com/office/powerpoint/2010/main" val="28514561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dirty="0"/>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4FDEA8-CBB8-46CC-9562-028963DBC55A}" type="datetimeFigureOut">
              <a:rPr lang="pt-PT" smtClean="0"/>
              <a:t>19-06-2013</a:t>
            </a:fld>
            <a:endParaRPr lang="pt-PT" dirty="0"/>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dirty="0"/>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dirty="0" smtClean="0"/>
              <a:t>Clique para editar os estilos</a:t>
            </a:r>
          </a:p>
          <a:p>
            <a:pPr lvl="1"/>
            <a:r>
              <a:rPr lang="pt-PT" dirty="0" smtClean="0"/>
              <a:t>Segundo nível</a:t>
            </a:r>
          </a:p>
          <a:p>
            <a:pPr lvl="2"/>
            <a:r>
              <a:rPr lang="pt-PT" dirty="0" smtClean="0"/>
              <a:t>Terceiro nível</a:t>
            </a:r>
          </a:p>
          <a:p>
            <a:pPr lvl="3"/>
            <a:r>
              <a:rPr lang="pt-PT" dirty="0" smtClean="0"/>
              <a:t>Quarto nível</a:t>
            </a:r>
          </a:p>
          <a:p>
            <a:pPr lvl="4"/>
            <a:r>
              <a:rPr lang="pt-PT" dirty="0" smtClean="0"/>
              <a:t>Quinto nível</a:t>
            </a:r>
            <a:endParaRPr lang="pt-PT" dirty="0"/>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dirty="0"/>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8BD8E7-1312-41F3-99C4-6DA5AF891969}" type="slidenum">
              <a:rPr lang="pt-PT" smtClean="0"/>
              <a:t>‹nº›</a:t>
            </a:fld>
            <a:endParaRPr lang="pt-PT" dirty="0"/>
          </a:p>
        </p:txBody>
      </p:sp>
    </p:spTree>
    <p:extLst>
      <p:ext uri="{BB962C8B-B14F-4D97-AF65-F5344CB8AC3E}">
        <p14:creationId xmlns:p14="http://schemas.microsoft.com/office/powerpoint/2010/main" val="28920842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a:p>
        </p:txBody>
      </p:sp>
      <p:sp>
        <p:nvSpPr>
          <p:cNvPr id="4" name="Marcador de Posição do Número do Diapositivo 3"/>
          <p:cNvSpPr>
            <a:spLocks noGrp="1"/>
          </p:cNvSpPr>
          <p:nvPr>
            <p:ph type="sldNum" sz="quarter" idx="10"/>
          </p:nvPr>
        </p:nvSpPr>
        <p:spPr/>
        <p:txBody>
          <a:bodyPr/>
          <a:lstStyle/>
          <a:p>
            <a:fld id="{FC8BD8E7-1312-41F3-99C4-6DA5AF891969}" type="slidenum">
              <a:rPr lang="pt-PT" smtClean="0"/>
              <a:t>2</a:t>
            </a:fld>
            <a:endParaRPr lang="pt-PT" dirty="0"/>
          </a:p>
        </p:txBody>
      </p:sp>
    </p:spTree>
    <p:extLst>
      <p:ext uri="{BB962C8B-B14F-4D97-AF65-F5344CB8AC3E}">
        <p14:creationId xmlns:p14="http://schemas.microsoft.com/office/powerpoint/2010/main" val="3291580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bg>
      <p:bgPr>
        <a:solidFill>
          <a:schemeClr val="accent1"/>
        </a:soli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838200" y="1600200"/>
            <a:ext cx="10515600" cy="2240280"/>
          </a:xfrm>
        </p:spPr>
        <p:txBody>
          <a:bodyPr anchor="b">
            <a:normAutofit/>
          </a:bodyPr>
          <a:lstStyle>
            <a:lvl1pPr algn="ctr">
              <a:defRPr sz="4400">
                <a:solidFill>
                  <a:schemeClr val="bg1"/>
                </a:solidFill>
              </a:defRPr>
            </a:lvl1pPr>
          </a:lstStyle>
          <a:p>
            <a:r>
              <a:rPr lang="pt-PT" smtClean="0"/>
              <a:t>Clique para editar o estilo</a:t>
            </a:r>
            <a:endParaRPr lang="pt-PT" dirty="0"/>
          </a:p>
        </p:txBody>
      </p:sp>
      <p:sp>
        <p:nvSpPr>
          <p:cNvPr id="3" name="Subtítulo 2"/>
          <p:cNvSpPr>
            <a:spLocks noGrp="1"/>
          </p:cNvSpPr>
          <p:nvPr>
            <p:ph type="subTitle" idx="1"/>
          </p:nvPr>
        </p:nvSpPr>
        <p:spPr>
          <a:xfrm>
            <a:off x="838200" y="3854659"/>
            <a:ext cx="10515600" cy="1143000"/>
          </a:xfrm>
        </p:spPr>
        <p:txBody>
          <a:bodyPr>
            <a:normAutofit/>
          </a:bodyPr>
          <a:lstStyle>
            <a:lvl1pPr marL="0" indent="0" algn="ctr">
              <a:buNone/>
              <a:defRPr sz="2000" cap="all"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smtClean="0"/>
              <a:t>Faça clique para editar o estilo</a:t>
            </a:r>
            <a:endParaRPr lang="pt-PT" dirty="0"/>
          </a:p>
        </p:txBody>
      </p:sp>
      <p:sp>
        <p:nvSpPr>
          <p:cNvPr id="7" name="Rectângulo 6"/>
          <p:cNvSpPr/>
          <p:nvPr userDrawn="1"/>
        </p:nvSpPr>
        <p:spPr>
          <a:xfrm>
            <a:off x="304800" y="304800"/>
            <a:ext cx="11582400" cy="62484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Tree>
    <p:extLst>
      <p:ext uri="{BB962C8B-B14F-4D97-AF65-F5344CB8AC3E}">
        <p14:creationId xmlns:p14="http://schemas.microsoft.com/office/powerpoint/2010/main" val="7988627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m com Legenda">
    <p:spTree>
      <p:nvGrpSpPr>
        <p:cNvPr id="1" name=""/>
        <p:cNvGrpSpPr/>
        <p:nvPr/>
      </p:nvGrpSpPr>
      <p:grpSpPr>
        <a:xfrm>
          <a:off x="0" y="0"/>
          <a:ext cx="0" cy="0"/>
          <a:chOff x="0" y="0"/>
          <a:chExt cx="0" cy="0"/>
        </a:xfrm>
      </p:grpSpPr>
      <p:sp>
        <p:nvSpPr>
          <p:cNvPr id="8" name="Rectângulo 7"/>
          <p:cNvSpPr/>
          <p:nvPr userDrawn="1"/>
        </p:nvSpPr>
        <p:spPr>
          <a:xfrm>
            <a:off x="8153400" y="0"/>
            <a:ext cx="40386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4" name="Marcador de Posição do Texto 3"/>
          <p:cNvSpPr>
            <a:spLocks noGrp="1"/>
          </p:cNvSpPr>
          <p:nvPr>
            <p:ph type="body" sz="half" idx="2"/>
          </p:nvPr>
        </p:nvSpPr>
        <p:spPr>
          <a:xfrm>
            <a:off x="8532813" y="4591761"/>
            <a:ext cx="3125787" cy="1580440"/>
          </a:xfrm>
        </p:spPr>
        <p:txBody>
          <a:bodyPr/>
          <a:lstStyle>
            <a:lvl1pPr marL="0" indent="0">
              <a:spcBef>
                <a:spcPts val="800"/>
              </a:spcBef>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smtClean="0"/>
              <a:t>Clique para editar os estilos</a:t>
            </a:r>
          </a:p>
        </p:txBody>
      </p:sp>
      <p:sp>
        <p:nvSpPr>
          <p:cNvPr id="2" name="Título 1"/>
          <p:cNvSpPr>
            <a:spLocks noGrp="1"/>
          </p:cNvSpPr>
          <p:nvPr>
            <p:ph type="title"/>
          </p:nvPr>
        </p:nvSpPr>
        <p:spPr>
          <a:xfrm>
            <a:off x="8532813" y="1714500"/>
            <a:ext cx="3125787" cy="2877260"/>
          </a:xfrm>
        </p:spPr>
        <p:txBody>
          <a:bodyPr anchor="b">
            <a:normAutofit/>
          </a:bodyPr>
          <a:lstStyle>
            <a:lvl1pPr>
              <a:defRPr sz="3000">
                <a:solidFill>
                  <a:schemeClr val="bg1"/>
                </a:solidFill>
              </a:defRPr>
            </a:lvl1pPr>
          </a:lstStyle>
          <a:p>
            <a:r>
              <a:rPr lang="pt-PT" smtClean="0"/>
              <a:t>Clique para editar o estilo</a:t>
            </a:r>
            <a:endParaRPr lang="pt-PT" dirty="0"/>
          </a:p>
        </p:txBody>
      </p:sp>
      <p:sp>
        <p:nvSpPr>
          <p:cNvPr id="6" name="Marcador de Posição da Imagem 2"/>
          <p:cNvSpPr>
            <a:spLocks noGrp="1"/>
          </p:cNvSpPr>
          <p:nvPr>
            <p:ph type="pic" idx="1"/>
          </p:nvPr>
        </p:nvSpPr>
        <p:spPr>
          <a:xfrm>
            <a:off x="0" y="0"/>
            <a:ext cx="8101584" cy="6857999"/>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pt-PT" dirty="0"/>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dirty="0"/>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4" name="Marcador de Posição da Data 3"/>
          <p:cNvSpPr>
            <a:spLocks noGrp="1"/>
          </p:cNvSpPr>
          <p:nvPr>
            <p:ph type="dt" sz="half" idx="10"/>
          </p:nvPr>
        </p:nvSpPr>
        <p:spPr/>
        <p:txBody>
          <a:bodyPr/>
          <a:lstStyle/>
          <a:p>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457200"/>
            <a:ext cx="1943100" cy="5719762"/>
          </a:xfrm>
        </p:spPr>
        <p:txBody>
          <a:bodyPr vert="eaVert"/>
          <a:lstStyle/>
          <a:p>
            <a:r>
              <a:rPr lang="pt-PT" smtClean="0"/>
              <a:t>Clique para editar o estilo</a:t>
            </a:r>
            <a:endParaRPr lang="pt-PT" dirty="0"/>
          </a:p>
        </p:txBody>
      </p:sp>
      <p:sp>
        <p:nvSpPr>
          <p:cNvPr id="3" name="Marcador de Posição de Texto Vertical 2"/>
          <p:cNvSpPr>
            <a:spLocks noGrp="1"/>
          </p:cNvSpPr>
          <p:nvPr>
            <p:ph type="body" orient="vert" idx="1"/>
          </p:nvPr>
        </p:nvSpPr>
        <p:spPr>
          <a:xfrm>
            <a:off x="1524000" y="457200"/>
            <a:ext cx="7048500" cy="5719762"/>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4" name="Marcador de Posição da Data 3"/>
          <p:cNvSpPr>
            <a:spLocks noGrp="1"/>
          </p:cNvSpPr>
          <p:nvPr>
            <p:ph type="dt" sz="half" idx="10"/>
          </p:nvPr>
        </p:nvSpPr>
        <p:spPr/>
        <p:txBody>
          <a:bodyPr/>
          <a:lstStyle/>
          <a:p>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apositivo de Título com Imagens">
    <p:bg>
      <p:bgRef idx="1001">
        <a:schemeClr val="bg1"/>
      </p:bgRef>
    </p:bg>
    <p:spTree>
      <p:nvGrpSpPr>
        <p:cNvPr id="1" name=""/>
        <p:cNvGrpSpPr/>
        <p:nvPr/>
      </p:nvGrpSpPr>
      <p:grpSpPr>
        <a:xfrm>
          <a:off x="0" y="0"/>
          <a:ext cx="0" cy="0"/>
          <a:chOff x="0" y="0"/>
          <a:chExt cx="0" cy="0"/>
        </a:xfrm>
      </p:grpSpPr>
      <p:sp>
        <p:nvSpPr>
          <p:cNvPr id="8" name="Rectângulo 7"/>
          <p:cNvSpPr/>
          <p:nvPr userDrawn="1"/>
        </p:nvSpPr>
        <p:spPr>
          <a:xfrm>
            <a:off x="0" y="4800600"/>
            <a:ext cx="12192000" cy="2057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 name="Título 1"/>
          <p:cNvSpPr>
            <a:spLocks noGrp="1"/>
          </p:cNvSpPr>
          <p:nvPr>
            <p:ph type="ctrTitle"/>
          </p:nvPr>
        </p:nvSpPr>
        <p:spPr>
          <a:xfrm>
            <a:off x="533400" y="5115656"/>
            <a:ext cx="11125200" cy="914400"/>
          </a:xfrm>
        </p:spPr>
        <p:txBody>
          <a:bodyPr anchor="b">
            <a:normAutofit/>
          </a:bodyPr>
          <a:lstStyle>
            <a:lvl1pPr algn="ctr">
              <a:defRPr sz="4400" spc="-50" baseline="0">
                <a:solidFill>
                  <a:schemeClr val="bg1"/>
                </a:solidFill>
              </a:defRPr>
            </a:lvl1pPr>
          </a:lstStyle>
          <a:p>
            <a:r>
              <a:rPr lang="pt-PT" smtClean="0"/>
              <a:t>Clique para editar o estilo</a:t>
            </a:r>
            <a:endParaRPr lang="pt-PT" dirty="0"/>
          </a:p>
        </p:txBody>
      </p:sp>
      <p:sp>
        <p:nvSpPr>
          <p:cNvPr id="3" name="Subtítulo 2"/>
          <p:cNvSpPr>
            <a:spLocks noGrp="1"/>
          </p:cNvSpPr>
          <p:nvPr>
            <p:ph type="subTitle" idx="1"/>
          </p:nvPr>
        </p:nvSpPr>
        <p:spPr>
          <a:xfrm>
            <a:off x="533400" y="6043123"/>
            <a:ext cx="11125200" cy="571500"/>
          </a:xfrm>
        </p:spPr>
        <p:txBody>
          <a:bodyPr>
            <a:normAutofit/>
          </a:bodyPr>
          <a:lstStyle>
            <a:lvl1pPr marL="0" indent="0" algn="ctr">
              <a:spcBef>
                <a:spcPts val="0"/>
              </a:spcBef>
              <a:buNone/>
              <a:defRPr sz="2000" cap="all"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smtClean="0"/>
              <a:t>Faça clique para editar o estilo</a:t>
            </a:r>
            <a:endParaRPr lang="pt-PT" dirty="0"/>
          </a:p>
        </p:txBody>
      </p:sp>
      <p:sp>
        <p:nvSpPr>
          <p:cNvPr id="9" name="Marcador de Posição da Imagem 2"/>
          <p:cNvSpPr>
            <a:spLocks noGrp="1"/>
          </p:cNvSpPr>
          <p:nvPr>
            <p:ph type="pic" idx="10"/>
          </p:nvPr>
        </p:nvSpPr>
        <p:spPr>
          <a:xfrm>
            <a:off x="1" y="1"/>
            <a:ext cx="4023360" cy="4745736"/>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pt-PT" dirty="0"/>
          </a:p>
        </p:txBody>
      </p:sp>
      <p:sp>
        <p:nvSpPr>
          <p:cNvPr id="13" name="Marcador de Posição da Imagem 2"/>
          <p:cNvSpPr>
            <a:spLocks noGrp="1"/>
          </p:cNvSpPr>
          <p:nvPr>
            <p:ph type="pic" idx="11"/>
          </p:nvPr>
        </p:nvSpPr>
        <p:spPr>
          <a:xfrm>
            <a:off x="4084320" y="1"/>
            <a:ext cx="4023360" cy="4745736"/>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pt-PT" dirty="0"/>
          </a:p>
        </p:txBody>
      </p:sp>
      <p:sp>
        <p:nvSpPr>
          <p:cNvPr id="14" name="Marcador de Posição da Imagem 2"/>
          <p:cNvSpPr>
            <a:spLocks noGrp="1"/>
          </p:cNvSpPr>
          <p:nvPr>
            <p:ph type="pic" idx="12"/>
          </p:nvPr>
        </p:nvSpPr>
        <p:spPr>
          <a:xfrm>
            <a:off x="8168640" y="1"/>
            <a:ext cx="4023360" cy="4745736"/>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pt-PT" dirty="0"/>
          </a:p>
        </p:txBody>
      </p:sp>
    </p:spTree>
    <p:extLst>
      <p:ext uri="{BB962C8B-B14F-4D97-AF65-F5344CB8AC3E}">
        <p14:creationId xmlns:p14="http://schemas.microsoft.com/office/powerpoint/2010/main" val="14637454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dirty="0"/>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4" name="Marcador de Posição da Data 3"/>
          <p:cNvSpPr>
            <a:spLocks noGrp="1"/>
          </p:cNvSpPr>
          <p:nvPr>
            <p:ph type="dt" sz="half" idx="10"/>
          </p:nvPr>
        </p:nvSpPr>
        <p:spPr/>
        <p:txBody>
          <a:bodyPr/>
          <a:lstStyle/>
          <a:p>
            <a:endParaRPr lang="pt-PT" dirty="0"/>
          </a:p>
        </p:txBody>
      </p:sp>
      <p:sp>
        <p:nvSpPr>
          <p:cNvPr id="5" name="Marcador de Posição do Rodapé 4"/>
          <p:cNvSpPr>
            <a:spLocks noGrp="1"/>
          </p:cNvSpPr>
          <p:nvPr>
            <p:ph type="ftr" sz="quarter" idx="11"/>
          </p:nvPr>
        </p:nvSpPr>
        <p:spPr/>
        <p:txBody>
          <a:bodyPr/>
          <a:lstStyle/>
          <a:p>
            <a:endParaRPr lang="pt-PT" dirty="0"/>
          </a:p>
        </p:txBody>
      </p:sp>
      <p:sp>
        <p:nvSpPr>
          <p:cNvPr id="6" name="Marcador de Posição do Número do Diapositivo 5"/>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abeçalho da Secção">
    <p:bg>
      <p:bgPr>
        <a:solidFill>
          <a:schemeClr val="accent1"/>
        </a:solidFill>
        <a:effectLst/>
      </p:bgPr>
    </p:bg>
    <p:spTree>
      <p:nvGrpSpPr>
        <p:cNvPr id="1" name=""/>
        <p:cNvGrpSpPr/>
        <p:nvPr/>
      </p:nvGrpSpPr>
      <p:grpSpPr>
        <a:xfrm>
          <a:off x="0" y="0"/>
          <a:ext cx="0" cy="0"/>
          <a:chOff x="0" y="0"/>
          <a:chExt cx="0" cy="0"/>
        </a:xfrm>
      </p:grpSpPr>
      <p:sp>
        <p:nvSpPr>
          <p:cNvPr id="7" name="Rectângulo 6"/>
          <p:cNvSpPr/>
          <p:nvPr userDrawn="1"/>
        </p:nvSpPr>
        <p:spPr>
          <a:xfrm>
            <a:off x="304800" y="304800"/>
            <a:ext cx="11582400" cy="62484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 name="Título 1"/>
          <p:cNvSpPr>
            <a:spLocks noGrp="1"/>
          </p:cNvSpPr>
          <p:nvPr>
            <p:ph type="title"/>
          </p:nvPr>
        </p:nvSpPr>
        <p:spPr>
          <a:xfrm>
            <a:off x="831850" y="2514600"/>
            <a:ext cx="10515600" cy="2743200"/>
          </a:xfrm>
        </p:spPr>
        <p:txBody>
          <a:bodyPr anchor="b">
            <a:normAutofit/>
          </a:bodyPr>
          <a:lstStyle>
            <a:lvl1pPr algn="ctr">
              <a:defRPr sz="4400" spc="-50" baseline="0">
                <a:solidFill>
                  <a:schemeClr val="bg1"/>
                </a:solidFill>
              </a:defRPr>
            </a:lvl1pPr>
          </a:lstStyle>
          <a:p>
            <a:r>
              <a:rPr lang="pt-PT" smtClean="0"/>
              <a:t>Clique para editar o estilo</a:t>
            </a:r>
            <a:endParaRPr lang="pt-PT" dirty="0"/>
          </a:p>
        </p:txBody>
      </p:sp>
      <p:sp>
        <p:nvSpPr>
          <p:cNvPr id="3" name="Marcador de Posição do Texto 2"/>
          <p:cNvSpPr>
            <a:spLocks noGrp="1"/>
          </p:cNvSpPr>
          <p:nvPr>
            <p:ph type="body" idx="1"/>
          </p:nvPr>
        </p:nvSpPr>
        <p:spPr>
          <a:xfrm>
            <a:off x="831850" y="5257800"/>
            <a:ext cx="10515600" cy="914400"/>
          </a:xfrm>
        </p:spPr>
        <p:txBody>
          <a:bodyPr>
            <a:normAutofit/>
          </a:bodyPr>
          <a:lstStyle>
            <a:lvl1pPr marL="0" indent="0" algn="ctr">
              <a:spcBef>
                <a:spcPts val="0"/>
              </a:spcBef>
              <a:buNone/>
              <a:defRPr sz="2000" cap="all" spc="50" baseline="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pt-PT" smtClean="0"/>
              <a:t>Clique para editar os estilos</a:t>
            </a:r>
          </a:p>
        </p:txBody>
      </p:sp>
    </p:spTree>
    <p:extLst>
      <p:ext uri="{BB962C8B-B14F-4D97-AF65-F5344CB8AC3E}">
        <p14:creationId xmlns:p14="http://schemas.microsoft.com/office/powerpoint/2010/main" val="35067780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dirty="0"/>
          </a:p>
        </p:txBody>
      </p:sp>
      <p:sp>
        <p:nvSpPr>
          <p:cNvPr id="3" name="Marcador de Posição de Conteúdo 2"/>
          <p:cNvSpPr>
            <a:spLocks noGrp="1"/>
          </p:cNvSpPr>
          <p:nvPr>
            <p:ph sz="half" idx="1"/>
          </p:nvPr>
        </p:nvSpPr>
        <p:spPr>
          <a:xfrm>
            <a:off x="1524000" y="1714500"/>
            <a:ext cx="4495800" cy="446227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4" name="Marcador de Posição de Conteúdo 3"/>
          <p:cNvSpPr>
            <a:spLocks noGrp="1"/>
          </p:cNvSpPr>
          <p:nvPr>
            <p:ph sz="half" idx="2"/>
          </p:nvPr>
        </p:nvSpPr>
        <p:spPr>
          <a:xfrm>
            <a:off x="6172200" y="1714500"/>
            <a:ext cx="4495800" cy="446227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5" name="Marcador de Posição da Data 4"/>
          <p:cNvSpPr>
            <a:spLocks noGrp="1"/>
          </p:cNvSpPr>
          <p:nvPr>
            <p:ph type="dt" sz="half" idx="10"/>
          </p:nvPr>
        </p:nvSpPr>
        <p:spPr/>
        <p:txBody>
          <a:bodyPr/>
          <a:lstStyle/>
          <a:p>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dirty="0"/>
          </a:p>
        </p:txBody>
      </p:sp>
      <p:sp>
        <p:nvSpPr>
          <p:cNvPr id="3" name="Marcador de Posição do Texto 2"/>
          <p:cNvSpPr>
            <a:spLocks noGrp="1"/>
          </p:cNvSpPr>
          <p:nvPr>
            <p:ph type="body" idx="1"/>
          </p:nvPr>
        </p:nvSpPr>
        <p:spPr>
          <a:xfrm>
            <a:off x="1527048" y="1733162"/>
            <a:ext cx="4498848" cy="685800"/>
          </a:xfrm>
        </p:spPr>
        <p:txBody>
          <a:bodyPr anchor="b">
            <a:normAutofit/>
          </a:bodyPr>
          <a:lstStyle>
            <a:lvl1pPr marL="0" indent="0">
              <a:spcBef>
                <a:spcPts val="0"/>
              </a:spcBef>
              <a:buNone/>
              <a:defRPr sz="1800" b="1"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1527048" y="2481943"/>
            <a:ext cx="4498848" cy="369025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5" name="Marcador de Posição do Texto 4"/>
          <p:cNvSpPr>
            <a:spLocks noGrp="1"/>
          </p:cNvSpPr>
          <p:nvPr>
            <p:ph type="body" sz="quarter" idx="3"/>
          </p:nvPr>
        </p:nvSpPr>
        <p:spPr>
          <a:xfrm>
            <a:off x="6172200" y="1733162"/>
            <a:ext cx="4498848" cy="685800"/>
          </a:xfrm>
        </p:spPr>
        <p:txBody>
          <a:bodyPr anchor="b">
            <a:normAutofit/>
          </a:bodyPr>
          <a:lstStyle>
            <a:lvl1pPr marL="0" indent="0">
              <a:spcBef>
                <a:spcPts val="0"/>
              </a:spcBef>
              <a:buNone/>
              <a:defRPr sz="1800" b="1"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6172200" y="2481943"/>
            <a:ext cx="4498848" cy="369025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7" name="Marcador de Posição da Data 6"/>
          <p:cNvSpPr>
            <a:spLocks noGrp="1"/>
          </p:cNvSpPr>
          <p:nvPr>
            <p:ph type="dt" sz="half" idx="10"/>
          </p:nvPr>
        </p:nvSpPr>
        <p:spPr/>
        <p:txBody>
          <a:bodyPr/>
          <a:lstStyle/>
          <a:p>
            <a:endParaRPr lang="pt-PT" dirty="0"/>
          </a:p>
        </p:txBody>
      </p:sp>
      <p:sp>
        <p:nvSpPr>
          <p:cNvPr id="8" name="Marcador de Posição do Rodapé 7"/>
          <p:cNvSpPr>
            <a:spLocks noGrp="1"/>
          </p:cNvSpPr>
          <p:nvPr>
            <p:ph type="ftr" sz="quarter" idx="11"/>
          </p:nvPr>
        </p:nvSpPr>
        <p:spPr/>
        <p:txBody>
          <a:bodyPr/>
          <a:lstStyle/>
          <a:p>
            <a:endParaRPr lang="pt-PT" dirty="0"/>
          </a:p>
        </p:txBody>
      </p:sp>
      <p:sp>
        <p:nvSpPr>
          <p:cNvPr id="9" name="Marcador de Posição do Número do Diapositivo 8"/>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dirty="0"/>
          </a:p>
        </p:txBody>
      </p:sp>
      <p:sp>
        <p:nvSpPr>
          <p:cNvPr id="3" name="Marcador de Posição da Data 2"/>
          <p:cNvSpPr>
            <a:spLocks noGrp="1"/>
          </p:cNvSpPr>
          <p:nvPr>
            <p:ph type="dt" sz="half" idx="10"/>
          </p:nvPr>
        </p:nvSpPr>
        <p:spPr/>
        <p:txBody>
          <a:bodyPr/>
          <a:lstStyle/>
          <a:p>
            <a:endParaRPr lang="pt-PT" dirty="0"/>
          </a:p>
        </p:txBody>
      </p:sp>
      <p:sp>
        <p:nvSpPr>
          <p:cNvPr id="4" name="Marcador de Posição do Rodapé 3"/>
          <p:cNvSpPr>
            <a:spLocks noGrp="1"/>
          </p:cNvSpPr>
          <p:nvPr>
            <p:ph type="ftr" sz="quarter" idx="11"/>
          </p:nvPr>
        </p:nvSpPr>
        <p:spPr/>
        <p:txBody>
          <a:bodyPr/>
          <a:lstStyle/>
          <a:p>
            <a:endParaRPr lang="pt-PT" dirty="0"/>
          </a:p>
        </p:txBody>
      </p:sp>
      <p:sp>
        <p:nvSpPr>
          <p:cNvPr id="5" name="Marcador de Posição do Número do Diapositivo 4"/>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151812" y="1714498"/>
            <a:ext cx="3506788" cy="2880360"/>
          </a:xfrm>
        </p:spPr>
        <p:txBody>
          <a:bodyPr anchor="b">
            <a:normAutofit/>
          </a:bodyPr>
          <a:lstStyle>
            <a:lvl1pPr>
              <a:defRPr sz="3000"/>
            </a:lvl1pPr>
          </a:lstStyle>
          <a:p>
            <a:r>
              <a:rPr lang="pt-PT" smtClean="0"/>
              <a:t>Clique para editar o estilo</a:t>
            </a:r>
            <a:endParaRPr lang="pt-PT" dirty="0"/>
          </a:p>
        </p:txBody>
      </p:sp>
      <p:sp>
        <p:nvSpPr>
          <p:cNvPr id="3" name="Marcador de Posição de Conteúdo 2"/>
          <p:cNvSpPr>
            <a:spLocks noGrp="1"/>
          </p:cNvSpPr>
          <p:nvPr>
            <p:ph idx="1"/>
          </p:nvPr>
        </p:nvSpPr>
        <p:spPr>
          <a:xfrm>
            <a:off x="530352" y="457200"/>
            <a:ext cx="7242111" cy="5715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dirty="0"/>
          </a:p>
        </p:txBody>
      </p:sp>
      <p:sp>
        <p:nvSpPr>
          <p:cNvPr id="4" name="Marcador de Posição do Texto 3"/>
          <p:cNvSpPr>
            <a:spLocks noGrp="1"/>
          </p:cNvSpPr>
          <p:nvPr>
            <p:ph type="body" sz="half" idx="2"/>
          </p:nvPr>
        </p:nvSpPr>
        <p:spPr>
          <a:xfrm>
            <a:off x="8151812" y="4590288"/>
            <a:ext cx="3514564" cy="1581912"/>
          </a:xfrm>
        </p:spPr>
        <p:txBody>
          <a:bodyPr/>
          <a:lstStyle>
            <a:lvl1pPr marL="0" indent="0">
              <a:spcBef>
                <a:spcPts val="8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endParaRPr lang="pt-PT" dirty="0"/>
          </a:p>
        </p:txBody>
      </p:sp>
      <p:sp>
        <p:nvSpPr>
          <p:cNvPr id="6" name="Marcador de Posição do Rodapé 5"/>
          <p:cNvSpPr>
            <a:spLocks noGrp="1"/>
          </p:cNvSpPr>
          <p:nvPr>
            <p:ph type="ftr" sz="quarter" idx="11"/>
          </p:nvPr>
        </p:nvSpPr>
        <p:spPr/>
        <p:txBody>
          <a:bodyPr/>
          <a:lstStyle/>
          <a:p>
            <a:endParaRPr lang="pt-PT" dirty="0"/>
          </a:p>
        </p:txBody>
      </p:sp>
      <p:sp>
        <p:nvSpPr>
          <p:cNvPr id="7" name="Marcador de Posição do Número do Diapositivo 6"/>
          <p:cNvSpPr>
            <a:spLocks noGrp="1"/>
          </p:cNvSpPr>
          <p:nvPr>
            <p:ph type="sldNum" sz="quarter" idx="12"/>
          </p:nvPr>
        </p:nvSpPr>
        <p:spPr/>
        <p:txBody>
          <a:bodyPr/>
          <a:lstStyle/>
          <a:p>
            <a:fld id="{E31375A4-56A4-47D6-9801-1991572033F7}" type="slidenum">
              <a:rPr lang="pt-PT" smtClean="0"/>
              <a:t>‹nº›</a:t>
            </a:fld>
            <a:endParaRPr lang="pt-PT"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ângulo 6"/>
          <p:cNvSpPr/>
          <p:nvPr/>
        </p:nvSpPr>
        <p:spPr>
          <a:xfrm>
            <a:off x="0" y="6583680"/>
            <a:ext cx="121920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 name="Marcador de Posição do Título 1"/>
          <p:cNvSpPr>
            <a:spLocks noGrp="1"/>
          </p:cNvSpPr>
          <p:nvPr>
            <p:ph type="title"/>
          </p:nvPr>
        </p:nvSpPr>
        <p:spPr>
          <a:xfrm>
            <a:off x="1524000" y="457200"/>
            <a:ext cx="9144000" cy="1143000"/>
          </a:xfrm>
          <a:prstGeom prst="rect">
            <a:avLst/>
          </a:prstGeom>
        </p:spPr>
        <p:txBody>
          <a:bodyPr vert="horz" lIns="91440" tIns="45720" rIns="91440" bIns="45720" rtlCol="0" anchor="b">
            <a:normAutofit/>
          </a:bodyPr>
          <a:lstStyle/>
          <a:p>
            <a:r>
              <a:rPr lang="pt-PT" dirty="0" smtClean="0"/>
              <a:t>Clique para editar o estilo</a:t>
            </a:r>
            <a:endParaRPr lang="pt-PT" dirty="0"/>
          </a:p>
        </p:txBody>
      </p:sp>
      <p:sp>
        <p:nvSpPr>
          <p:cNvPr id="3" name="Marcador de Posição do Texto 2"/>
          <p:cNvSpPr>
            <a:spLocks noGrp="1"/>
          </p:cNvSpPr>
          <p:nvPr>
            <p:ph type="body" idx="1"/>
          </p:nvPr>
        </p:nvSpPr>
        <p:spPr>
          <a:xfrm>
            <a:off x="1524000" y="1714500"/>
            <a:ext cx="9144000" cy="4457700"/>
          </a:xfrm>
          <a:prstGeom prst="rect">
            <a:avLst/>
          </a:prstGeom>
        </p:spPr>
        <p:txBody>
          <a:bodyPr vert="horz" lIns="91440" tIns="45720" rIns="91440" bIns="45720" rtlCol="0">
            <a:normAutofit/>
          </a:bodyPr>
          <a:lstStyle/>
          <a:p>
            <a:pPr lvl="0"/>
            <a:r>
              <a:rPr lang="pt-PT" dirty="0" smtClean="0"/>
              <a:t>Clique para editar os estilos</a:t>
            </a:r>
          </a:p>
          <a:p>
            <a:pPr lvl="1"/>
            <a:r>
              <a:rPr lang="pt-PT" dirty="0" smtClean="0"/>
              <a:t>Segundo nível</a:t>
            </a:r>
          </a:p>
          <a:p>
            <a:pPr lvl="2"/>
            <a:r>
              <a:rPr lang="pt-PT" dirty="0" smtClean="0"/>
              <a:t>Terceiro nível</a:t>
            </a:r>
          </a:p>
          <a:p>
            <a:pPr lvl="3"/>
            <a:r>
              <a:rPr lang="pt-PT" dirty="0" smtClean="0"/>
              <a:t>Quarto nível</a:t>
            </a:r>
          </a:p>
          <a:p>
            <a:pPr lvl="4"/>
            <a:r>
              <a:rPr lang="pt-PT" dirty="0" smtClean="0"/>
              <a:t>Quinto nível</a:t>
            </a:r>
            <a:endParaRPr lang="pt-PT" dirty="0"/>
          </a:p>
        </p:txBody>
      </p:sp>
      <p:sp>
        <p:nvSpPr>
          <p:cNvPr id="4" name="Marcador de Posição da Data 3"/>
          <p:cNvSpPr>
            <a:spLocks noGrp="1"/>
          </p:cNvSpPr>
          <p:nvPr>
            <p:ph type="dt" sz="half" idx="2"/>
          </p:nvPr>
        </p:nvSpPr>
        <p:spPr>
          <a:xfrm>
            <a:off x="8187908" y="6601556"/>
            <a:ext cx="1534064" cy="228600"/>
          </a:xfrm>
          <a:prstGeom prst="rect">
            <a:avLst/>
          </a:prstGeom>
        </p:spPr>
        <p:txBody>
          <a:bodyPr vert="horz" lIns="91440" tIns="45720" rIns="91440" bIns="45720" rtlCol="0" anchor="ctr"/>
          <a:lstStyle>
            <a:lvl1pPr algn="r">
              <a:defRPr sz="800">
                <a:solidFill>
                  <a:schemeClr val="bg1"/>
                </a:solidFill>
              </a:defRPr>
            </a:lvl1pPr>
          </a:lstStyle>
          <a:p>
            <a:endParaRPr lang="pt-PT" dirty="0"/>
          </a:p>
        </p:txBody>
      </p:sp>
      <p:sp>
        <p:nvSpPr>
          <p:cNvPr id="5" name="Marcador de Posição do Rodapé 4"/>
          <p:cNvSpPr>
            <a:spLocks noGrp="1"/>
          </p:cNvSpPr>
          <p:nvPr>
            <p:ph type="ftr" sz="quarter" idx="3"/>
          </p:nvPr>
        </p:nvSpPr>
        <p:spPr>
          <a:xfrm>
            <a:off x="1523999" y="6601556"/>
            <a:ext cx="6491381" cy="228600"/>
          </a:xfrm>
          <a:prstGeom prst="rect">
            <a:avLst/>
          </a:prstGeom>
        </p:spPr>
        <p:txBody>
          <a:bodyPr vert="horz" lIns="91440" tIns="45720" rIns="91440" bIns="45720" rtlCol="0" anchor="ctr"/>
          <a:lstStyle>
            <a:lvl1pPr algn="l">
              <a:defRPr sz="800">
                <a:solidFill>
                  <a:schemeClr val="bg1"/>
                </a:solidFill>
              </a:defRPr>
            </a:lvl1pPr>
          </a:lstStyle>
          <a:p>
            <a:endParaRPr lang="pt-PT" dirty="0"/>
          </a:p>
        </p:txBody>
      </p:sp>
      <p:sp>
        <p:nvSpPr>
          <p:cNvPr id="6" name="Marcador de Posição do Número do Diapositivo 5"/>
          <p:cNvSpPr>
            <a:spLocks noGrp="1"/>
          </p:cNvSpPr>
          <p:nvPr>
            <p:ph type="sldNum" sz="quarter" idx="4"/>
          </p:nvPr>
        </p:nvSpPr>
        <p:spPr>
          <a:xfrm>
            <a:off x="9894499" y="6601556"/>
            <a:ext cx="773502" cy="228600"/>
          </a:xfrm>
          <a:prstGeom prst="rect">
            <a:avLst/>
          </a:prstGeom>
        </p:spPr>
        <p:txBody>
          <a:bodyPr vert="horz" lIns="91440" tIns="45720" rIns="91440" bIns="45720" rtlCol="0" anchor="ctr"/>
          <a:lstStyle>
            <a:lvl1pPr algn="r">
              <a:defRPr sz="800">
                <a:solidFill>
                  <a:schemeClr val="bg1"/>
                </a:solidFill>
              </a:defRPr>
            </a:lvl1pPr>
          </a:lstStyle>
          <a:p>
            <a:fld id="{E31375A4-56A4-47D6-9801-1991572033F7}" type="slidenum">
              <a:rPr lang="pt-PT" smtClean="0"/>
              <a:pPr/>
              <a:t>‹nº›</a:t>
            </a:fld>
            <a:endParaRPr lang="pt-PT"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400" kern="1200" cap="all" baseline="0">
          <a:solidFill>
            <a:schemeClr val="accent1"/>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accent1"/>
        </a:buClr>
        <a:buSzPct val="100000"/>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800"/>
        </a:spcBef>
        <a:buClr>
          <a:schemeClr val="accent1"/>
        </a:buClr>
        <a:buSzPct val="100000"/>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accent1"/>
        </a:buClr>
        <a:buSzPct val="100000"/>
        <a:buFont typeface="Arial" pitchFamily="34" charset="0"/>
        <a:buChar char="▪"/>
        <a:defRPr sz="1600" kern="1200">
          <a:solidFill>
            <a:schemeClr val="tx1"/>
          </a:solidFill>
          <a:latin typeface="+mn-lt"/>
          <a:ea typeface="+mn-ea"/>
          <a:cs typeface="+mn-cs"/>
        </a:defRPr>
      </a:lvl3pPr>
      <a:lvl4pPr marL="118872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4pPr>
      <a:lvl5pPr marL="14630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5pPr>
      <a:lvl6pPr marL="16916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6pPr>
      <a:lvl7pPr marL="19202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7pPr>
      <a:lvl8pPr marL="21488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8pPr>
      <a:lvl9pPr marL="2377440" indent="-182880" algn="l" defTabSz="914400" rtl="0" eaLnBrk="1" latinLnBrk="0" hangingPunct="1">
        <a:lnSpc>
          <a:spcPct val="90000"/>
        </a:lnSpc>
        <a:spcBef>
          <a:spcPts val="800"/>
        </a:spcBef>
        <a:buClr>
          <a:schemeClr val="accent1"/>
        </a:buClr>
        <a:buSzPct val="100000"/>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F26B43"/>
          </p15:clr>
        </p15:guide>
        <p15:guide id="4"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99288" y="4944968"/>
            <a:ext cx="11125200" cy="914400"/>
          </a:xfrm>
        </p:spPr>
        <p:txBody>
          <a:bodyPr>
            <a:normAutofit fontScale="90000"/>
          </a:bodyPr>
          <a:lstStyle/>
          <a:p>
            <a:r>
              <a:rPr lang="pt-PT" dirty="0" smtClean="0"/>
              <a:t>Actividade física e ocupação dos tempos livres</a:t>
            </a:r>
            <a:endParaRPr lang="pt-PT" dirty="0"/>
          </a:p>
        </p:txBody>
      </p:sp>
      <p:sp>
        <p:nvSpPr>
          <p:cNvPr id="3" name="Subtítulo 2"/>
          <p:cNvSpPr>
            <a:spLocks noGrp="1"/>
          </p:cNvSpPr>
          <p:nvPr>
            <p:ph type="subTitle" idx="1"/>
          </p:nvPr>
        </p:nvSpPr>
        <p:spPr>
          <a:xfrm>
            <a:off x="569976" y="6456316"/>
            <a:ext cx="11125200" cy="401684"/>
          </a:xfrm>
        </p:spPr>
        <p:txBody>
          <a:bodyPr>
            <a:normAutofit/>
          </a:bodyPr>
          <a:lstStyle/>
          <a:p>
            <a:r>
              <a:rPr lang="pt-PT" sz="1400" b="1" dirty="0" smtClean="0">
                <a:solidFill>
                  <a:schemeClr val="tx2"/>
                </a:solidFill>
              </a:rPr>
              <a:t>Hugo Dias; Manuel Henriques; Tiago Figueiredo; João Santos</a:t>
            </a:r>
          </a:p>
          <a:p>
            <a:endParaRPr lang="pt-PT" sz="1800" dirty="0"/>
          </a:p>
        </p:txBody>
      </p:sp>
      <p:pic>
        <p:nvPicPr>
          <p:cNvPr id="7" name="Marcador de Posição da Imagem 6"/>
          <p:cNvPicPr>
            <a:picLocks noGrp="1" noChangeAspect="1"/>
          </p:cNvPicPr>
          <p:nvPr>
            <p:ph type="pic" idx="10"/>
          </p:nvPr>
        </p:nvPicPr>
        <p:blipFill>
          <a:blip r:embed="rId2">
            <a:extLst>
              <a:ext uri="{28A0092B-C50C-407E-A947-70E740481C1C}">
                <a14:useLocalDpi xmlns:a14="http://schemas.microsoft.com/office/drawing/2010/main" val="0"/>
              </a:ext>
            </a:extLst>
          </a:blip>
          <a:stretch>
            <a:fillRect/>
          </a:stretch>
        </p:blipFill>
        <p:spPr>
          <a:xfrm>
            <a:off x="0" y="0"/>
            <a:ext cx="4075611" cy="3226525"/>
          </a:xfrm>
        </p:spPr>
      </p:pic>
      <p:pic>
        <p:nvPicPr>
          <p:cNvPr id="8" name="Marcador de Posição da Imagem 7"/>
          <p:cNvPicPr>
            <a:picLocks noGrp="1" noChangeAspect="1"/>
          </p:cNvPicPr>
          <p:nvPr>
            <p:ph type="pic" idx="11"/>
          </p:nvPr>
        </p:nvPicPr>
        <p:blipFill>
          <a:blip r:embed="rId3">
            <a:extLst>
              <a:ext uri="{28A0092B-C50C-407E-A947-70E740481C1C}">
                <a14:useLocalDpi xmlns:a14="http://schemas.microsoft.com/office/drawing/2010/main" val="0"/>
              </a:ext>
            </a:extLst>
          </a:blip>
          <a:stretch>
            <a:fillRect/>
          </a:stretch>
        </p:blipFill>
        <p:spPr>
          <a:xfrm>
            <a:off x="4084320" y="0"/>
            <a:ext cx="4023360" cy="3226526"/>
          </a:xfrm>
        </p:spPr>
      </p:pic>
      <p:pic>
        <p:nvPicPr>
          <p:cNvPr id="9" name="Marcador de Posição da Imagem 8"/>
          <p:cNvPicPr>
            <a:picLocks noGrp="1" noChangeAspect="1"/>
          </p:cNvPicPr>
          <p:nvPr>
            <p:ph type="pic" idx="12"/>
          </p:nvPr>
        </p:nvPicPr>
        <p:blipFill>
          <a:blip r:embed="rId4">
            <a:extLst>
              <a:ext uri="{28A0092B-C50C-407E-A947-70E740481C1C}">
                <a14:useLocalDpi xmlns:a14="http://schemas.microsoft.com/office/drawing/2010/main" val="0"/>
              </a:ext>
            </a:extLst>
          </a:blip>
          <a:stretch>
            <a:fillRect/>
          </a:stretch>
        </p:blipFill>
        <p:spPr>
          <a:xfrm>
            <a:off x="8125097" y="0"/>
            <a:ext cx="4066903" cy="3226526"/>
          </a:xfrm>
        </p:spPr>
      </p:pic>
      <p:sp>
        <p:nvSpPr>
          <p:cNvPr id="4" name="CaixaDeTexto 3"/>
          <p:cNvSpPr txBox="1"/>
          <p:nvPr/>
        </p:nvSpPr>
        <p:spPr>
          <a:xfrm>
            <a:off x="4267200" y="4295308"/>
            <a:ext cx="3730752" cy="646331"/>
          </a:xfrm>
          <a:prstGeom prst="rect">
            <a:avLst/>
          </a:prstGeom>
          <a:noFill/>
        </p:spPr>
        <p:txBody>
          <a:bodyPr wrap="square" rtlCol="0">
            <a:spAutoFit/>
          </a:bodyPr>
          <a:lstStyle/>
          <a:p>
            <a:r>
              <a:rPr lang="pt-PT" b="1" dirty="0" smtClean="0"/>
              <a:t>UVIVERSIDADE DA BEIRA INTERIOR</a:t>
            </a:r>
            <a:endParaRPr lang="pt-PT" b="1" dirty="0"/>
          </a:p>
          <a:p>
            <a:endParaRPr lang="pt-PT" dirty="0"/>
          </a:p>
        </p:txBody>
      </p:sp>
      <p:pic>
        <p:nvPicPr>
          <p:cNvPr id="1026" name="Picture 2" descr="C:\Users\User\Desktop\UBI-classic.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16583" y="3328270"/>
            <a:ext cx="1293223" cy="967038"/>
          </a:xfrm>
          <a:prstGeom prst="rect">
            <a:avLst/>
          </a:prstGeom>
          <a:noFill/>
          <a:extLst>
            <a:ext uri="{909E8E84-426E-40DD-AFC4-6F175D3DCCD1}">
              <a14:hiddenFill xmlns:a14="http://schemas.microsoft.com/office/drawing/2010/main">
                <a:solidFill>
                  <a:srgbClr val="FFFFFF"/>
                </a:solidFill>
              </a14:hiddenFill>
            </a:ext>
          </a:extLst>
        </p:spPr>
      </p:pic>
      <p:sp>
        <p:nvSpPr>
          <p:cNvPr id="10" name="Subtítulo 2"/>
          <p:cNvSpPr txBox="1">
            <a:spLocks/>
          </p:cNvSpPr>
          <p:nvPr/>
        </p:nvSpPr>
        <p:spPr>
          <a:xfrm>
            <a:off x="643999" y="5942510"/>
            <a:ext cx="11125200" cy="4016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0"/>
              </a:spcBef>
              <a:buClr>
                <a:schemeClr val="accent1"/>
              </a:buClr>
              <a:buSzPct val="100000"/>
              <a:buFont typeface="Arial" pitchFamily="34" charset="0"/>
              <a:buNone/>
              <a:defRPr sz="2000" kern="1200" cap="all" spc="50" baseline="0">
                <a:solidFill>
                  <a:schemeClr val="bg1"/>
                </a:solidFill>
                <a:latin typeface="+mn-lt"/>
                <a:ea typeface="+mn-ea"/>
                <a:cs typeface="+mn-cs"/>
              </a:defRPr>
            </a:lvl1pPr>
            <a:lvl2pPr marL="457200" indent="0" algn="ctr" defTabSz="914400" rtl="0" eaLnBrk="1" latinLnBrk="0" hangingPunct="1">
              <a:lnSpc>
                <a:spcPct val="90000"/>
              </a:lnSpc>
              <a:spcBef>
                <a:spcPts val="800"/>
              </a:spcBef>
              <a:buClr>
                <a:schemeClr val="accent1"/>
              </a:buClr>
              <a:buSzPct val="100000"/>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800"/>
              </a:spcBef>
              <a:buClr>
                <a:schemeClr val="accent1"/>
              </a:buClr>
              <a:buSzPct val="100000"/>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800"/>
              </a:spcBef>
              <a:buClr>
                <a:schemeClr val="accent1"/>
              </a:buClr>
              <a:buSzPct val="100000"/>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800"/>
              </a:spcBef>
              <a:buClr>
                <a:schemeClr val="accent1"/>
              </a:buClr>
              <a:buSzPct val="100000"/>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800"/>
              </a:spcBef>
              <a:buClr>
                <a:schemeClr val="accent1"/>
              </a:buClr>
              <a:buSzPct val="100000"/>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800"/>
              </a:spcBef>
              <a:buClr>
                <a:schemeClr val="accent1"/>
              </a:buClr>
              <a:buSzPct val="100000"/>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800"/>
              </a:spcBef>
              <a:buClr>
                <a:schemeClr val="accent1"/>
              </a:buClr>
              <a:buSzPct val="100000"/>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800"/>
              </a:spcBef>
              <a:buClr>
                <a:schemeClr val="accent1"/>
              </a:buClr>
              <a:buSzPct val="100000"/>
              <a:buFont typeface="Arial" pitchFamily="34" charset="0"/>
              <a:buNone/>
              <a:defRPr sz="1600" kern="1200">
                <a:solidFill>
                  <a:schemeClr val="tx1"/>
                </a:solidFill>
                <a:latin typeface="+mn-lt"/>
                <a:ea typeface="+mn-ea"/>
                <a:cs typeface="+mn-cs"/>
              </a:defRPr>
            </a:lvl9pPr>
          </a:lstStyle>
          <a:p>
            <a:r>
              <a:rPr lang="pt-PT" sz="1600" dirty="0" smtClean="0"/>
              <a:t>Prof. Doutor Aldo Costa e Prof. Doutor Júlio Martins</a:t>
            </a:r>
          </a:p>
          <a:p>
            <a:endParaRPr lang="pt-PT" dirty="0"/>
          </a:p>
        </p:txBody>
      </p:sp>
    </p:spTree>
    <p:extLst>
      <p:ext uri="{BB962C8B-B14F-4D97-AF65-F5344CB8AC3E}">
        <p14:creationId xmlns:p14="http://schemas.microsoft.com/office/powerpoint/2010/main" val="303468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smtClean="0"/>
              <a:t>Enquadramento</a:t>
            </a:r>
            <a:endParaRPr lang="pt-PT" b="1" dirty="0"/>
          </a:p>
        </p:txBody>
      </p:sp>
      <p:sp>
        <p:nvSpPr>
          <p:cNvPr id="8"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800" dirty="0">
                <a:solidFill>
                  <a:schemeClr val="tx2"/>
                </a:solidFill>
              </a:rPr>
              <a:t>Segundo Silva, M. </a:t>
            </a:r>
            <a:r>
              <a:rPr lang="pt-PT" sz="1800" dirty="0" err="1">
                <a:solidFill>
                  <a:schemeClr val="tx2"/>
                </a:solidFill>
              </a:rPr>
              <a:t>et</a:t>
            </a:r>
            <a:r>
              <a:rPr lang="pt-PT" sz="1800" dirty="0">
                <a:solidFill>
                  <a:schemeClr val="tx2"/>
                </a:solidFill>
              </a:rPr>
              <a:t> al. (2003) os adolescentes do meio urbano dedicam mais tempo às </a:t>
            </a:r>
            <a:r>
              <a:rPr lang="pt-PT" sz="1800" dirty="0" smtClean="0">
                <a:solidFill>
                  <a:schemeClr val="tx2"/>
                </a:solidFill>
              </a:rPr>
              <a:t>actividades </a:t>
            </a:r>
            <a:r>
              <a:rPr lang="pt-PT" sz="1800" dirty="0">
                <a:solidFill>
                  <a:schemeClr val="tx2"/>
                </a:solidFill>
              </a:rPr>
              <a:t>físicas e desportivas comparativamente aos seus pares do meio semiurbano e </a:t>
            </a:r>
            <a:r>
              <a:rPr lang="pt-PT" sz="1800" dirty="0" smtClean="0">
                <a:solidFill>
                  <a:schemeClr val="tx2"/>
                </a:solidFill>
              </a:rPr>
              <a:t>rural;</a:t>
            </a:r>
            <a:endParaRPr lang="pt-PT" sz="1800" dirty="0">
              <a:solidFill>
                <a:schemeClr val="tx2"/>
              </a:solidFill>
            </a:endParaRPr>
          </a:p>
          <a:p>
            <a:pPr algn="just">
              <a:lnSpc>
                <a:spcPct val="150000"/>
              </a:lnSpc>
            </a:pPr>
            <a:r>
              <a:rPr lang="pt-PT" sz="1800" dirty="0" err="1">
                <a:solidFill>
                  <a:schemeClr val="tx2"/>
                </a:solidFill>
              </a:rPr>
              <a:t>Canova</a:t>
            </a:r>
            <a:r>
              <a:rPr lang="pt-PT" sz="1800" dirty="0">
                <a:solidFill>
                  <a:schemeClr val="tx2"/>
                </a:solidFill>
              </a:rPr>
              <a:t>, J.(2007) refere que os adolescentes do meio rural são mais </a:t>
            </a:r>
            <a:r>
              <a:rPr lang="pt-PT" sz="1800" dirty="0" smtClean="0">
                <a:solidFill>
                  <a:schemeClr val="tx2"/>
                </a:solidFill>
              </a:rPr>
              <a:t>activos </a:t>
            </a:r>
            <a:r>
              <a:rPr lang="pt-PT" sz="1800" dirty="0">
                <a:solidFill>
                  <a:schemeClr val="tx2"/>
                </a:solidFill>
              </a:rPr>
              <a:t>que os residentes nas cidades. </a:t>
            </a:r>
            <a:r>
              <a:rPr lang="pt-PT" sz="1800" dirty="0" err="1">
                <a:solidFill>
                  <a:schemeClr val="tx2"/>
                </a:solidFill>
              </a:rPr>
              <a:t>Matsudo</a:t>
            </a:r>
            <a:r>
              <a:rPr lang="pt-PT" sz="1800" dirty="0">
                <a:solidFill>
                  <a:schemeClr val="tx2"/>
                </a:solidFill>
              </a:rPr>
              <a:t>  </a:t>
            </a:r>
            <a:r>
              <a:rPr lang="pt-PT" sz="1800" dirty="0" err="1">
                <a:solidFill>
                  <a:schemeClr val="tx2"/>
                </a:solidFill>
              </a:rPr>
              <a:t>et</a:t>
            </a:r>
            <a:r>
              <a:rPr lang="pt-PT" sz="1800" dirty="0">
                <a:solidFill>
                  <a:schemeClr val="tx2"/>
                </a:solidFill>
              </a:rPr>
              <a:t> al. (2002) constatou  também que os residentes no interior são mais </a:t>
            </a:r>
            <a:r>
              <a:rPr lang="pt-PT" sz="1800" dirty="0" smtClean="0">
                <a:solidFill>
                  <a:schemeClr val="tx2"/>
                </a:solidFill>
              </a:rPr>
              <a:t>activos </a:t>
            </a:r>
            <a:r>
              <a:rPr lang="pt-PT" sz="1800" dirty="0">
                <a:solidFill>
                  <a:schemeClr val="tx2"/>
                </a:solidFill>
              </a:rPr>
              <a:t>53,4% em relação aos residentes na região metropolitana 39,4</a:t>
            </a:r>
            <a:r>
              <a:rPr lang="pt-PT" sz="1800" dirty="0" smtClean="0">
                <a:solidFill>
                  <a:schemeClr val="tx2"/>
                </a:solidFill>
              </a:rPr>
              <a:t>%:</a:t>
            </a:r>
            <a:endParaRPr lang="pt-PT" sz="1800" dirty="0">
              <a:solidFill>
                <a:schemeClr val="tx2"/>
              </a:solidFill>
            </a:endParaRPr>
          </a:p>
          <a:p>
            <a:pPr algn="just">
              <a:lnSpc>
                <a:spcPct val="150000"/>
              </a:lnSpc>
            </a:pPr>
            <a:r>
              <a:rPr lang="pt-PT" sz="1800" dirty="0">
                <a:solidFill>
                  <a:schemeClr val="tx2"/>
                </a:solidFill>
              </a:rPr>
              <a:t>No estudo de  Ribeiro, A. (2011)  conclui  que  as </a:t>
            </a:r>
            <a:r>
              <a:rPr lang="pt-PT" sz="1800" dirty="0" smtClean="0">
                <a:solidFill>
                  <a:schemeClr val="tx2"/>
                </a:solidFill>
              </a:rPr>
              <a:t>actividades </a:t>
            </a:r>
            <a:r>
              <a:rPr lang="pt-PT" sz="1800" dirty="0">
                <a:solidFill>
                  <a:schemeClr val="tx2"/>
                </a:solidFill>
              </a:rPr>
              <a:t>extra curriculares que os alunos dedicam mais tempo é futebol, natação, andebol e atletismo.</a:t>
            </a:r>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10</a:t>
            </a:fld>
            <a:endParaRPr lang="pt-PT" dirty="0"/>
          </a:p>
        </p:txBody>
      </p:sp>
    </p:spTree>
    <p:extLst>
      <p:ext uri="{BB962C8B-B14F-4D97-AF65-F5344CB8AC3E}">
        <p14:creationId xmlns:p14="http://schemas.microsoft.com/office/powerpoint/2010/main" val="46135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smtClean="0"/>
              <a:t>Enquadramento</a:t>
            </a:r>
            <a:endParaRPr lang="pt-PT" b="1" dirty="0"/>
          </a:p>
        </p:txBody>
      </p:sp>
      <p:sp>
        <p:nvSpPr>
          <p:cNvPr id="8"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800" dirty="0">
                <a:solidFill>
                  <a:schemeClr val="tx2"/>
                </a:solidFill>
              </a:rPr>
              <a:t>Costa, V. (S.D) o autor verifica que tanto no Litoral Norte e Interior Norte a </a:t>
            </a:r>
            <a:r>
              <a:rPr lang="pt-PT" sz="1800" dirty="0" smtClean="0">
                <a:solidFill>
                  <a:schemeClr val="tx2"/>
                </a:solidFill>
              </a:rPr>
              <a:t>actividade </a:t>
            </a:r>
            <a:r>
              <a:rPr lang="pt-PT" sz="1800" dirty="0">
                <a:solidFill>
                  <a:schemeClr val="tx2"/>
                </a:solidFill>
              </a:rPr>
              <a:t>mais praticada é o futebol enquanto que a segunda modalidade mais pratica é basquetebol e a natação</a:t>
            </a:r>
            <a:r>
              <a:rPr lang="pt-PT" sz="1800" dirty="0" smtClean="0">
                <a:solidFill>
                  <a:schemeClr val="tx2"/>
                </a:solidFill>
              </a:rPr>
              <a:t>.</a:t>
            </a:r>
          </a:p>
          <a:p>
            <a:pPr marL="45720" indent="0" algn="just">
              <a:lnSpc>
                <a:spcPct val="150000"/>
              </a:lnSpc>
              <a:buNone/>
            </a:pPr>
            <a:endParaRPr lang="pt-PT" sz="1800" dirty="0">
              <a:solidFill>
                <a:schemeClr val="tx2"/>
              </a:solidFill>
            </a:endParaRPr>
          </a:p>
          <a:p>
            <a:pPr algn="just">
              <a:lnSpc>
                <a:spcPct val="150000"/>
              </a:lnSpc>
            </a:pPr>
            <a:r>
              <a:rPr lang="pt-PT" sz="1800" dirty="0">
                <a:solidFill>
                  <a:schemeClr val="tx2"/>
                </a:solidFill>
              </a:rPr>
              <a:t>No estudo de Mota e Esculcas (2005), os resultados referem a </a:t>
            </a:r>
            <a:r>
              <a:rPr lang="pt-PT" sz="1800" dirty="0" smtClean="0">
                <a:solidFill>
                  <a:schemeClr val="tx2"/>
                </a:solidFill>
              </a:rPr>
              <a:t>actividade </a:t>
            </a:r>
            <a:r>
              <a:rPr lang="pt-PT" sz="1800" dirty="0">
                <a:solidFill>
                  <a:schemeClr val="tx2"/>
                </a:solidFill>
              </a:rPr>
              <a:t>física como a 14ª opção na ocupação dos tempos livres, entre 21 </a:t>
            </a:r>
            <a:r>
              <a:rPr lang="pt-PT" sz="1800" dirty="0" smtClean="0">
                <a:solidFill>
                  <a:schemeClr val="tx2"/>
                </a:solidFill>
              </a:rPr>
              <a:t>actividades</a:t>
            </a:r>
            <a:r>
              <a:rPr lang="pt-PT" sz="1800" dirty="0">
                <a:solidFill>
                  <a:schemeClr val="tx2"/>
                </a:solidFill>
              </a:rPr>
              <a:t>.</a:t>
            </a:r>
          </a:p>
        </p:txBody>
      </p:sp>
      <p:sp>
        <p:nvSpPr>
          <p:cNvPr id="4" name="Marcador de Posição do Número do Diapositivo 3"/>
          <p:cNvSpPr>
            <a:spLocks noGrp="1"/>
          </p:cNvSpPr>
          <p:nvPr>
            <p:ph type="sldNum" sz="quarter" idx="12"/>
          </p:nvPr>
        </p:nvSpPr>
        <p:spPr>
          <a:xfrm>
            <a:off x="9894499" y="6570617"/>
            <a:ext cx="712542" cy="259539"/>
          </a:xfrm>
        </p:spPr>
        <p:txBody>
          <a:bodyPr/>
          <a:lstStyle/>
          <a:p>
            <a:fld id="{E31375A4-56A4-47D6-9801-1991572033F7}" type="slidenum">
              <a:rPr lang="pt-PT" smtClean="0"/>
              <a:t>11</a:t>
            </a:fld>
            <a:endParaRPr lang="pt-PT" dirty="0"/>
          </a:p>
        </p:txBody>
      </p:sp>
    </p:spTree>
    <p:extLst>
      <p:ext uri="{BB962C8B-B14F-4D97-AF65-F5344CB8AC3E}">
        <p14:creationId xmlns:p14="http://schemas.microsoft.com/office/powerpoint/2010/main" val="463716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Metodologia</a:t>
            </a:r>
            <a:endParaRPr lang="pt-PT" b="1" dirty="0"/>
          </a:p>
        </p:txBody>
      </p:sp>
    </p:spTree>
    <p:extLst>
      <p:ext uri="{BB962C8B-B14F-4D97-AF65-F5344CB8AC3E}">
        <p14:creationId xmlns:p14="http://schemas.microsoft.com/office/powerpoint/2010/main" val="807643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smtClean="0"/>
              <a:t>desenho do Estudo</a:t>
            </a:r>
            <a:endParaRPr lang="pt-PT" b="1"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711" y="1709449"/>
            <a:ext cx="7056963" cy="390011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arcador de Posição do Número do Diapositivo 4"/>
          <p:cNvSpPr>
            <a:spLocks noGrp="1"/>
          </p:cNvSpPr>
          <p:nvPr>
            <p:ph type="sldNum" sz="quarter" idx="12"/>
          </p:nvPr>
        </p:nvSpPr>
        <p:spPr/>
        <p:txBody>
          <a:bodyPr/>
          <a:lstStyle/>
          <a:p>
            <a:fld id="{E31375A4-56A4-47D6-9801-1991572033F7}" type="slidenum">
              <a:rPr lang="pt-PT" smtClean="0"/>
              <a:t>13</a:t>
            </a:fld>
            <a:endParaRPr lang="pt-PT" dirty="0"/>
          </a:p>
        </p:txBody>
      </p:sp>
    </p:spTree>
    <p:extLst>
      <p:ext uri="{BB962C8B-B14F-4D97-AF65-F5344CB8AC3E}">
        <p14:creationId xmlns:p14="http://schemas.microsoft.com/office/powerpoint/2010/main" val="70751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fontScale="90000"/>
          </a:bodyPr>
          <a:lstStyle/>
          <a:p>
            <a:pPr algn="ctr"/>
            <a:r>
              <a:rPr lang="pt-PT" b="1" dirty="0" smtClean="0"/>
              <a:t>Caracterização do universo de análise e definição da amostra</a:t>
            </a:r>
            <a:endParaRPr lang="pt-PT" b="1" dirty="0"/>
          </a:p>
        </p:txBody>
      </p:sp>
      <p:sp>
        <p:nvSpPr>
          <p:cNvPr id="5"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800" dirty="0">
                <a:solidFill>
                  <a:schemeClr val="tx2"/>
                </a:solidFill>
              </a:rPr>
              <a:t>A população alvo será constituída por alunos do Agrupamento da Escola do Fundão;</a:t>
            </a:r>
          </a:p>
          <a:p>
            <a:pPr algn="just">
              <a:lnSpc>
                <a:spcPct val="150000"/>
              </a:lnSpc>
            </a:pPr>
            <a:r>
              <a:rPr lang="pt-PT" sz="1800" dirty="0">
                <a:solidFill>
                  <a:schemeClr val="tx2"/>
                </a:solidFill>
              </a:rPr>
              <a:t>A amostra representativa do universo de alunos do 5º ao 12º ano é de 379 (p≤4), para um total de 963 alunos, segundo dados fornecidos pela escola;</a:t>
            </a:r>
          </a:p>
          <a:p>
            <a:pPr algn="just">
              <a:lnSpc>
                <a:spcPct val="150000"/>
              </a:lnSpc>
            </a:pPr>
            <a:r>
              <a:rPr lang="pt-PT" sz="1800" dirty="0">
                <a:solidFill>
                  <a:schemeClr val="tx2"/>
                </a:solidFill>
              </a:rPr>
              <a:t>Retiramos os alunos com idades inferiores a 10 anos e superior a 18 anos de idade e os alunos com necessidades educativas especiais (problemas motores e que não praticam </a:t>
            </a:r>
            <a:r>
              <a:rPr lang="pt-PT" sz="1800" dirty="0" smtClean="0">
                <a:solidFill>
                  <a:schemeClr val="tx2"/>
                </a:solidFill>
              </a:rPr>
              <a:t>actividades </a:t>
            </a:r>
            <a:r>
              <a:rPr lang="pt-PT" sz="1800" dirty="0">
                <a:solidFill>
                  <a:schemeClr val="tx2"/>
                </a:solidFill>
              </a:rPr>
              <a:t>físicas);</a:t>
            </a:r>
          </a:p>
          <a:p>
            <a:pPr algn="just">
              <a:lnSpc>
                <a:spcPct val="150000"/>
              </a:lnSpc>
            </a:pPr>
            <a:endParaRPr lang="pt-PT" sz="1800"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598126"/>
            <a:ext cx="7929154" cy="1761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arcador de Posição do Número do Diapositivo 3"/>
          <p:cNvSpPr>
            <a:spLocks noGrp="1"/>
          </p:cNvSpPr>
          <p:nvPr>
            <p:ph type="sldNum" sz="quarter" idx="12"/>
          </p:nvPr>
        </p:nvSpPr>
        <p:spPr/>
        <p:txBody>
          <a:bodyPr/>
          <a:lstStyle/>
          <a:p>
            <a:fld id="{E31375A4-56A4-47D6-9801-1991572033F7}" type="slidenum">
              <a:rPr lang="pt-PT" smtClean="0"/>
              <a:t>14</a:t>
            </a:fld>
            <a:endParaRPr lang="pt-PT" dirty="0"/>
          </a:p>
        </p:txBody>
      </p:sp>
    </p:spTree>
    <p:extLst>
      <p:ext uri="{BB962C8B-B14F-4D97-AF65-F5344CB8AC3E}">
        <p14:creationId xmlns:p14="http://schemas.microsoft.com/office/powerpoint/2010/main" val="155474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Variáveis em estudo</a:t>
            </a:r>
            <a:endParaRPr lang="pt-PT" b="1"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6731" y="2284214"/>
            <a:ext cx="9548949" cy="283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arcador de Posição do Número do Diapositivo 3"/>
          <p:cNvSpPr>
            <a:spLocks noGrp="1"/>
          </p:cNvSpPr>
          <p:nvPr>
            <p:ph type="sldNum" sz="quarter" idx="12"/>
          </p:nvPr>
        </p:nvSpPr>
        <p:spPr/>
        <p:txBody>
          <a:bodyPr/>
          <a:lstStyle/>
          <a:p>
            <a:fld id="{E31375A4-56A4-47D6-9801-1991572033F7}" type="slidenum">
              <a:rPr lang="pt-PT" smtClean="0"/>
              <a:t>15</a:t>
            </a:fld>
            <a:endParaRPr lang="pt-PT" dirty="0"/>
          </a:p>
        </p:txBody>
      </p:sp>
    </p:spTree>
    <p:extLst>
      <p:ext uri="{BB962C8B-B14F-4D97-AF65-F5344CB8AC3E}">
        <p14:creationId xmlns:p14="http://schemas.microsoft.com/office/powerpoint/2010/main" val="93826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Instrumentos de investigação</a:t>
            </a:r>
            <a:endParaRPr lang="pt-PT" b="1" dirty="0"/>
          </a:p>
        </p:txBody>
      </p:sp>
      <p:sp>
        <p:nvSpPr>
          <p:cNvPr id="5"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800" dirty="0">
                <a:solidFill>
                  <a:schemeClr val="tx2"/>
                </a:solidFill>
              </a:rPr>
              <a:t>Questionário adaptado pelo Programa COMPASS (</a:t>
            </a:r>
            <a:r>
              <a:rPr lang="pt-PT" sz="1800" dirty="0" err="1">
                <a:solidFill>
                  <a:schemeClr val="tx2"/>
                </a:solidFill>
              </a:rPr>
              <a:t>Coordinated</a:t>
            </a:r>
            <a:r>
              <a:rPr lang="pt-PT" sz="1800" dirty="0">
                <a:solidFill>
                  <a:schemeClr val="tx2"/>
                </a:solidFill>
              </a:rPr>
              <a:t> </a:t>
            </a:r>
            <a:r>
              <a:rPr lang="pt-PT" sz="1800" dirty="0" err="1">
                <a:solidFill>
                  <a:schemeClr val="tx2"/>
                </a:solidFill>
              </a:rPr>
              <a:t>Monitoring</a:t>
            </a:r>
            <a:r>
              <a:rPr lang="pt-PT" sz="1800" dirty="0">
                <a:solidFill>
                  <a:schemeClr val="tx2"/>
                </a:solidFill>
              </a:rPr>
              <a:t> </a:t>
            </a:r>
            <a:r>
              <a:rPr lang="pt-PT" sz="1800" dirty="0" err="1">
                <a:solidFill>
                  <a:schemeClr val="tx2"/>
                </a:solidFill>
              </a:rPr>
              <a:t>of</a:t>
            </a:r>
            <a:r>
              <a:rPr lang="pt-PT" sz="1800" dirty="0">
                <a:solidFill>
                  <a:schemeClr val="tx2"/>
                </a:solidFill>
              </a:rPr>
              <a:t> </a:t>
            </a:r>
            <a:r>
              <a:rPr lang="pt-PT" sz="1800" dirty="0" err="1">
                <a:solidFill>
                  <a:schemeClr val="tx2"/>
                </a:solidFill>
              </a:rPr>
              <a:t>Participation</a:t>
            </a:r>
            <a:r>
              <a:rPr lang="pt-PT" sz="1800" dirty="0">
                <a:solidFill>
                  <a:schemeClr val="tx2"/>
                </a:solidFill>
              </a:rPr>
              <a:t> in Sports</a:t>
            </a:r>
            <a:r>
              <a:rPr lang="pt-PT" sz="1800" dirty="0" smtClean="0">
                <a:solidFill>
                  <a:schemeClr val="tx2"/>
                </a:solidFill>
              </a:rPr>
              <a:t>);</a:t>
            </a:r>
            <a:endParaRPr lang="pt-PT" sz="1800" dirty="0">
              <a:solidFill>
                <a:schemeClr val="tx2"/>
              </a:solidFill>
            </a:endParaRPr>
          </a:p>
          <a:p>
            <a:pPr algn="just">
              <a:lnSpc>
                <a:spcPct val="150000"/>
              </a:lnSpc>
            </a:pPr>
            <a:r>
              <a:rPr lang="pt-PT" sz="1800" dirty="0">
                <a:solidFill>
                  <a:schemeClr val="tx2"/>
                </a:solidFill>
              </a:rPr>
              <a:t>O questionário reúne um conjunto de indicadores que permite avaliar a participação Desportiva;</a:t>
            </a:r>
          </a:p>
          <a:p>
            <a:pPr algn="just">
              <a:lnSpc>
                <a:spcPct val="150000"/>
              </a:lnSpc>
            </a:pPr>
            <a:endParaRPr lang="pt-PT" sz="18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4983" y="3140968"/>
            <a:ext cx="4872446" cy="333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arcador de Posição do Número do Diapositivo 3"/>
          <p:cNvSpPr>
            <a:spLocks noGrp="1"/>
          </p:cNvSpPr>
          <p:nvPr>
            <p:ph type="sldNum" sz="quarter" idx="12"/>
          </p:nvPr>
        </p:nvSpPr>
        <p:spPr/>
        <p:txBody>
          <a:bodyPr/>
          <a:lstStyle/>
          <a:p>
            <a:fld id="{E31375A4-56A4-47D6-9801-1991572033F7}" type="slidenum">
              <a:rPr lang="pt-PT" smtClean="0"/>
              <a:t>16</a:t>
            </a:fld>
            <a:endParaRPr lang="pt-PT" dirty="0"/>
          </a:p>
        </p:txBody>
      </p:sp>
    </p:spTree>
    <p:extLst>
      <p:ext uri="{BB962C8B-B14F-4D97-AF65-F5344CB8AC3E}">
        <p14:creationId xmlns:p14="http://schemas.microsoft.com/office/powerpoint/2010/main" val="158279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Análise e tratamento dos dados</a:t>
            </a:r>
            <a:endParaRPr lang="pt-PT" b="1" dirty="0"/>
          </a:p>
        </p:txBody>
      </p:sp>
      <p:sp>
        <p:nvSpPr>
          <p:cNvPr id="5" name="Marcador de Posição de Conteúdo 2"/>
          <p:cNvSpPr>
            <a:spLocks noGrp="1"/>
          </p:cNvSpPr>
          <p:nvPr>
            <p:ph idx="1"/>
          </p:nvPr>
        </p:nvSpPr>
        <p:spPr>
          <a:xfrm>
            <a:off x="1524000" y="1466305"/>
            <a:ext cx="9144000" cy="4457700"/>
          </a:xfrm>
        </p:spPr>
        <p:txBody>
          <a:bodyPr>
            <a:noAutofit/>
          </a:bodyPr>
          <a:lstStyle/>
          <a:p>
            <a:r>
              <a:rPr lang="pt-PT" sz="1800" dirty="0">
                <a:solidFill>
                  <a:schemeClr val="tx2"/>
                </a:solidFill>
              </a:rPr>
              <a:t>SPSS versão 20</a:t>
            </a:r>
          </a:p>
          <a:p>
            <a:pPr marL="0" indent="0">
              <a:buNone/>
            </a:pPr>
            <a:endParaRPr lang="pt-PT" sz="1800" dirty="0">
              <a:solidFill>
                <a:schemeClr val="tx2"/>
              </a:solidFill>
            </a:endParaRPr>
          </a:p>
          <a:p>
            <a:r>
              <a:rPr lang="pt-PT" sz="1800" dirty="0">
                <a:solidFill>
                  <a:schemeClr val="tx2"/>
                </a:solidFill>
              </a:rPr>
              <a:t>T-</a:t>
            </a:r>
            <a:r>
              <a:rPr lang="pt-PT" sz="1800" dirty="0" err="1">
                <a:solidFill>
                  <a:schemeClr val="tx2"/>
                </a:solidFill>
              </a:rPr>
              <a:t>test</a:t>
            </a:r>
            <a:r>
              <a:rPr lang="pt-PT" sz="1800" dirty="0">
                <a:solidFill>
                  <a:schemeClr val="tx2"/>
                </a:solidFill>
              </a:rPr>
              <a:t> (2 variáveis)</a:t>
            </a:r>
          </a:p>
          <a:p>
            <a:pPr marL="0" indent="0">
              <a:buNone/>
            </a:pPr>
            <a:endParaRPr lang="pt-PT" sz="1800" dirty="0">
              <a:solidFill>
                <a:schemeClr val="tx2"/>
              </a:solidFill>
            </a:endParaRPr>
          </a:p>
          <a:p>
            <a:r>
              <a:rPr lang="pt-PT" sz="1800" dirty="0">
                <a:solidFill>
                  <a:schemeClr val="tx2"/>
                </a:solidFill>
              </a:rPr>
              <a:t> ANOVA (3 ou mais variáveis</a:t>
            </a:r>
            <a:r>
              <a:rPr lang="pt-PT" sz="1800" dirty="0" smtClean="0">
                <a:solidFill>
                  <a:schemeClr val="tx2"/>
                </a:solidFill>
              </a:rPr>
              <a:t>)</a:t>
            </a:r>
            <a:endParaRPr lang="pt-PT" sz="1800" dirty="0">
              <a:solidFill>
                <a:schemeClr val="tx2"/>
              </a:solidFill>
            </a:endParaRPr>
          </a:p>
          <a:p>
            <a:endParaRPr lang="pt-PT" sz="1800" dirty="0" smtClean="0">
              <a:solidFill>
                <a:schemeClr val="tx2"/>
              </a:solidFill>
            </a:endParaRPr>
          </a:p>
          <a:p>
            <a:r>
              <a:rPr lang="pt-PT" sz="1800" dirty="0">
                <a:solidFill>
                  <a:schemeClr val="tx2"/>
                </a:solidFill>
              </a:rPr>
              <a:t> </a:t>
            </a:r>
            <a:r>
              <a:rPr lang="pt-PT" sz="1800" dirty="0" smtClean="0">
                <a:solidFill>
                  <a:schemeClr val="tx2"/>
                </a:solidFill>
              </a:rPr>
              <a:t>“p” de </a:t>
            </a:r>
            <a:r>
              <a:rPr lang="pt-PT" sz="1800" dirty="0" err="1" smtClean="0">
                <a:solidFill>
                  <a:schemeClr val="tx2"/>
                </a:solidFill>
              </a:rPr>
              <a:t>Pearson</a:t>
            </a:r>
            <a:r>
              <a:rPr lang="pt-PT" sz="1800" dirty="0" smtClean="0">
                <a:solidFill>
                  <a:schemeClr val="tx2"/>
                </a:solidFill>
              </a:rPr>
              <a:t> (associações entre variáveis)</a:t>
            </a:r>
            <a:endParaRPr lang="pt-PT" sz="1800" dirty="0">
              <a:solidFill>
                <a:schemeClr val="tx2"/>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1082" y="1358489"/>
            <a:ext cx="4063331" cy="3059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arcador de Posição do Número do Diapositivo 3"/>
          <p:cNvSpPr>
            <a:spLocks noGrp="1"/>
          </p:cNvSpPr>
          <p:nvPr>
            <p:ph type="sldNum" sz="quarter" idx="12"/>
          </p:nvPr>
        </p:nvSpPr>
        <p:spPr/>
        <p:txBody>
          <a:bodyPr/>
          <a:lstStyle/>
          <a:p>
            <a:fld id="{E31375A4-56A4-47D6-9801-1991572033F7}" type="slidenum">
              <a:rPr lang="pt-PT" smtClean="0"/>
              <a:t>17</a:t>
            </a:fld>
            <a:endParaRPr lang="pt-PT" dirty="0"/>
          </a:p>
        </p:txBody>
      </p:sp>
    </p:spTree>
    <p:extLst>
      <p:ext uri="{BB962C8B-B14F-4D97-AF65-F5344CB8AC3E}">
        <p14:creationId xmlns:p14="http://schemas.microsoft.com/office/powerpoint/2010/main" val="3189506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Protocolo</a:t>
            </a:r>
            <a:endParaRPr lang="pt-PT" b="1" dirty="0"/>
          </a:p>
        </p:txBody>
      </p:sp>
      <p:sp>
        <p:nvSpPr>
          <p:cNvPr id="5" name="Marcador de Posição de Conteúdo 2"/>
          <p:cNvSpPr>
            <a:spLocks noGrp="1"/>
          </p:cNvSpPr>
          <p:nvPr>
            <p:ph idx="1"/>
          </p:nvPr>
        </p:nvSpPr>
        <p:spPr>
          <a:xfrm>
            <a:off x="1524000" y="1466304"/>
            <a:ext cx="9144000" cy="5391695"/>
          </a:xfrm>
        </p:spPr>
        <p:txBody>
          <a:bodyPr>
            <a:noAutofit/>
          </a:bodyPr>
          <a:lstStyle/>
          <a:p>
            <a:pPr algn="just">
              <a:lnSpc>
                <a:spcPct val="150000"/>
              </a:lnSpc>
            </a:pPr>
            <a:r>
              <a:rPr lang="pt-PT" sz="1800" dirty="0">
                <a:solidFill>
                  <a:schemeClr val="tx2"/>
                </a:solidFill>
              </a:rPr>
              <a:t>Pedido de autorização DGIDC (</a:t>
            </a:r>
            <a:r>
              <a:rPr lang="pt-PT" sz="1800" dirty="0" smtClean="0">
                <a:solidFill>
                  <a:schemeClr val="tx2"/>
                </a:solidFill>
              </a:rPr>
              <a:t>Direcção </a:t>
            </a:r>
            <a:r>
              <a:rPr lang="pt-PT" sz="1800" dirty="0">
                <a:solidFill>
                  <a:schemeClr val="tx2"/>
                </a:solidFill>
              </a:rPr>
              <a:t>Geral de Inovação e Desenvolvimento Curricular</a:t>
            </a:r>
            <a:r>
              <a:rPr lang="pt-PT" sz="1800" dirty="0" smtClean="0">
                <a:solidFill>
                  <a:schemeClr val="tx2"/>
                </a:solidFill>
              </a:rPr>
              <a:t>).</a:t>
            </a:r>
            <a:endParaRPr lang="pt-PT" sz="1800" dirty="0">
              <a:solidFill>
                <a:schemeClr val="tx2"/>
              </a:solidFill>
            </a:endParaRPr>
          </a:p>
          <a:p>
            <a:pPr algn="just">
              <a:lnSpc>
                <a:spcPct val="150000"/>
              </a:lnSpc>
            </a:pPr>
            <a:r>
              <a:rPr lang="pt-PT" sz="1800" dirty="0">
                <a:solidFill>
                  <a:schemeClr val="tx2"/>
                </a:solidFill>
              </a:rPr>
              <a:t>Pedido de autorização ao </a:t>
            </a:r>
            <a:r>
              <a:rPr lang="pt-PT" sz="1800" dirty="0" smtClean="0">
                <a:solidFill>
                  <a:schemeClr val="tx2"/>
                </a:solidFill>
              </a:rPr>
              <a:t>director </a:t>
            </a:r>
            <a:r>
              <a:rPr lang="pt-PT" sz="1800" dirty="0">
                <a:solidFill>
                  <a:schemeClr val="tx2"/>
                </a:solidFill>
              </a:rPr>
              <a:t>da escola</a:t>
            </a:r>
            <a:r>
              <a:rPr lang="pt-PT" sz="1800" dirty="0" smtClean="0">
                <a:solidFill>
                  <a:schemeClr val="tx2"/>
                </a:solidFill>
              </a:rPr>
              <a:t>;</a:t>
            </a:r>
            <a:endParaRPr lang="pt-PT" sz="1800" dirty="0">
              <a:solidFill>
                <a:schemeClr val="tx2"/>
              </a:solidFill>
            </a:endParaRPr>
          </a:p>
          <a:p>
            <a:pPr algn="just">
              <a:lnSpc>
                <a:spcPct val="150000"/>
              </a:lnSpc>
            </a:pPr>
            <a:r>
              <a:rPr lang="pt-PT" sz="1800" dirty="0" smtClean="0">
                <a:solidFill>
                  <a:schemeClr val="tx2"/>
                </a:solidFill>
              </a:rPr>
              <a:t>Informação aos directores de turma acerca da aplicação do questionários à sua respectiva turma;;</a:t>
            </a:r>
            <a:endParaRPr lang="pt-PT" sz="1800" dirty="0">
              <a:solidFill>
                <a:schemeClr val="tx2"/>
              </a:solidFill>
            </a:endParaRPr>
          </a:p>
          <a:p>
            <a:pPr algn="just">
              <a:lnSpc>
                <a:spcPct val="150000"/>
              </a:lnSpc>
            </a:pPr>
            <a:r>
              <a:rPr lang="pt-PT" sz="1800" dirty="0">
                <a:solidFill>
                  <a:schemeClr val="tx2"/>
                </a:solidFill>
              </a:rPr>
              <a:t>Depois de concedidas as autorizações, será aplicado os questionários às turmas</a:t>
            </a:r>
            <a:r>
              <a:rPr lang="pt-PT" sz="1800" dirty="0" smtClean="0">
                <a:solidFill>
                  <a:schemeClr val="tx2"/>
                </a:solidFill>
              </a:rPr>
              <a:t>;</a:t>
            </a:r>
            <a:endParaRPr lang="pt-PT" sz="1800" dirty="0">
              <a:solidFill>
                <a:schemeClr val="tx2"/>
              </a:solidFill>
            </a:endParaRPr>
          </a:p>
          <a:p>
            <a:pPr algn="just">
              <a:lnSpc>
                <a:spcPct val="150000"/>
              </a:lnSpc>
            </a:pPr>
            <a:r>
              <a:rPr lang="pt-PT" sz="1800" dirty="0">
                <a:solidFill>
                  <a:schemeClr val="tx2"/>
                </a:solidFill>
              </a:rPr>
              <a:t>I</a:t>
            </a:r>
            <a:r>
              <a:rPr lang="pt-PT" sz="1800" dirty="0" smtClean="0">
                <a:solidFill>
                  <a:schemeClr val="tx2"/>
                </a:solidFill>
              </a:rPr>
              <a:t>nformação </a:t>
            </a:r>
            <a:r>
              <a:rPr lang="pt-PT" sz="1800" dirty="0">
                <a:solidFill>
                  <a:schemeClr val="tx2"/>
                </a:solidFill>
              </a:rPr>
              <a:t>do dia e hora aos docentes de Educação Física, da </a:t>
            </a:r>
            <a:r>
              <a:rPr lang="pt-PT" sz="1800" dirty="0" smtClean="0">
                <a:solidFill>
                  <a:schemeClr val="tx2"/>
                </a:solidFill>
              </a:rPr>
              <a:t>entrega</a:t>
            </a:r>
            <a:r>
              <a:rPr lang="pt-PT" sz="1800" dirty="0" smtClean="0">
                <a:solidFill>
                  <a:schemeClr val="tx2"/>
                </a:solidFill>
              </a:rPr>
              <a:t> e recolha </a:t>
            </a:r>
            <a:r>
              <a:rPr lang="pt-PT" sz="1800" dirty="0">
                <a:solidFill>
                  <a:schemeClr val="tx2"/>
                </a:solidFill>
              </a:rPr>
              <a:t>dos questionários nas suas despectivas turmas</a:t>
            </a:r>
            <a:r>
              <a:rPr lang="pt-PT" sz="1800" dirty="0" smtClean="0">
                <a:solidFill>
                  <a:schemeClr val="tx2"/>
                </a:solidFill>
              </a:rPr>
              <a:t>;</a:t>
            </a:r>
            <a:endParaRPr lang="pt-PT" sz="1800" dirty="0">
              <a:solidFill>
                <a:schemeClr val="tx2"/>
              </a:solidFill>
            </a:endParaRPr>
          </a:p>
          <a:p>
            <a:pPr algn="just">
              <a:lnSpc>
                <a:spcPct val="150000"/>
              </a:lnSpc>
            </a:pPr>
            <a:r>
              <a:rPr lang="pt-PT" sz="1800" dirty="0">
                <a:solidFill>
                  <a:schemeClr val="tx2"/>
                </a:solidFill>
              </a:rPr>
              <a:t>O questionário foi aplicado durante o mês de 18 e 28 </a:t>
            </a:r>
            <a:r>
              <a:rPr lang="pt-PT" sz="1800" dirty="0" smtClean="0">
                <a:solidFill>
                  <a:schemeClr val="tx2"/>
                </a:solidFill>
              </a:rPr>
              <a:t>Abril.</a:t>
            </a:r>
            <a:endParaRPr lang="pt-PT" sz="1800" dirty="0">
              <a:solidFill>
                <a:schemeClr val="tx2"/>
              </a:solidFill>
            </a:endParaRPr>
          </a:p>
          <a:p>
            <a:endParaRPr lang="pt-PT" sz="18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18</a:t>
            </a:fld>
            <a:endParaRPr lang="pt-PT" dirty="0"/>
          </a:p>
        </p:txBody>
      </p:sp>
    </p:spTree>
    <p:extLst>
      <p:ext uri="{BB962C8B-B14F-4D97-AF65-F5344CB8AC3E}">
        <p14:creationId xmlns:p14="http://schemas.microsoft.com/office/powerpoint/2010/main" val="272468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Protocolo</a:t>
            </a:r>
            <a:endParaRPr lang="pt-PT" b="1" dirty="0"/>
          </a:p>
        </p:txBody>
      </p:sp>
      <p:sp>
        <p:nvSpPr>
          <p:cNvPr id="5" name="Marcador de Posição de Conteúdo 2"/>
          <p:cNvSpPr>
            <a:spLocks noGrp="1"/>
          </p:cNvSpPr>
          <p:nvPr>
            <p:ph idx="1"/>
          </p:nvPr>
        </p:nvSpPr>
        <p:spPr>
          <a:xfrm>
            <a:off x="1524000" y="1466304"/>
            <a:ext cx="9144000" cy="5391695"/>
          </a:xfrm>
        </p:spPr>
        <p:txBody>
          <a:bodyPr>
            <a:noAutofit/>
          </a:bodyPr>
          <a:lstStyle/>
          <a:p>
            <a:pPr algn="just">
              <a:lnSpc>
                <a:spcPct val="150000"/>
              </a:lnSpc>
            </a:pPr>
            <a:r>
              <a:rPr lang="pt-PT" sz="1800" dirty="0">
                <a:solidFill>
                  <a:schemeClr val="tx2"/>
                </a:solidFill>
              </a:rPr>
              <a:t>Divisão dos questionários pelas turmas, datas e horas de aplicação;</a:t>
            </a:r>
          </a:p>
          <a:p>
            <a:pPr algn="just">
              <a:lnSpc>
                <a:spcPct val="150000"/>
              </a:lnSpc>
            </a:pPr>
            <a:r>
              <a:rPr lang="pt-PT" sz="1800" dirty="0">
                <a:solidFill>
                  <a:schemeClr val="tx2"/>
                </a:solidFill>
              </a:rPr>
              <a:t>O preenchimento foi feito em casa e a recolha foi executada na aula seguinte de Educação Física.  </a:t>
            </a:r>
          </a:p>
          <a:p>
            <a:endParaRPr lang="pt-PT"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8307" y="2885431"/>
            <a:ext cx="3696789" cy="3567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arcador de Posição do Número do Diapositivo 5"/>
          <p:cNvSpPr>
            <a:spLocks noGrp="1"/>
          </p:cNvSpPr>
          <p:nvPr>
            <p:ph type="sldNum" sz="quarter" idx="12"/>
          </p:nvPr>
        </p:nvSpPr>
        <p:spPr/>
        <p:txBody>
          <a:bodyPr/>
          <a:lstStyle/>
          <a:p>
            <a:fld id="{E31375A4-56A4-47D6-9801-1991572033F7}" type="slidenum">
              <a:rPr lang="pt-PT" smtClean="0"/>
              <a:t>19</a:t>
            </a:fld>
            <a:endParaRPr lang="pt-PT" dirty="0"/>
          </a:p>
        </p:txBody>
      </p:sp>
    </p:spTree>
    <p:extLst>
      <p:ext uri="{BB962C8B-B14F-4D97-AF65-F5344CB8AC3E}">
        <p14:creationId xmlns:p14="http://schemas.microsoft.com/office/powerpoint/2010/main" val="260878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37063" y="274320"/>
            <a:ext cx="9144000" cy="757646"/>
          </a:xfrm>
        </p:spPr>
        <p:txBody>
          <a:bodyPr/>
          <a:lstStyle/>
          <a:p>
            <a:pPr algn="ctr"/>
            <a:r>
              <a:rPr lang="pt-PT" b="1" dirty="0" smtClean="0"/>
              <a:t>Pertinência do estudo</a:t>
            </a:r>
            <a:endParaRPr lang="pt-PT" b="1" dirty="0"/>
          </a:p>
        </p:txBody>
      </p:sp>
      <p:sp>
        <p:nvSpPr>
          <p:cNvPr id="3" name="Marcador de Posição de Conteúdo 2"/>
          <p:cNvSpPr>
            <a:spLocks noGrp="1"/>
          </p:cNvSpPr>
          <p:nvPr>
            <p:ph idx="1"/>
          </p:nvPr>
        </p:nvSpPr>
        <p:spPr>
          <a:xfrm>
            <a:off x="1497874" y="1453243"/>
            <a:ext cx="9144000" cy="2099854"/>
          </a:xfrm>
        </p:spPr>
        <p:txBody>
          <a:bodyPr/>
          <a:lstStyle/>
          <a:p>
            <a:pPr marL="45720" indent="0" algn="just">
              <a:lnSpc>
                <a:spcPct val="150000"/>
              </a:lnSpc>
              <a:buNone/>
            </a:pPr>
            <a:r>
              <a:rPr lang="pt-PT" sz="1800" dirty="0">
                <a:solidFill>
                  <a:schemeClr val="tx2"/>
                </a:solidFill>
              </a:rPr>
              <a:t>Identificar quais os hábitos adquiridos pelos jovens no seu tempo livre, fora do contexto escolar, mais concretamente qual o carácter que esses hábitos assumem nos alunos do Agrupamento de Escolas do Fundão com idades compreendidas entre os 10 e os 18 anos. </a:t>
            </a:r>
          </a:p>
          <a:p>
            <a:pPr marL="45720" indent="0" algn="ctr">
              <a:buNone/>
            </a:pPr>
            <a:endParaRPr lang="pt-PT" dirty="0"/>
          </a:p>
        </p:txBody>
      </p:sp>
      <p:pic>
        <p:nvPicPr>
          <p:cNvPr id="2050" name="Picture 2" descr="C:\Users\User\Desktop\bebechal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1" y="2886892"/>
            <a:ext cx="3892730" cy="3455534"/>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Posição do Número do Diapositivo 4"/>
          <p:cNvSpPr>
            <a:spLocks noGrp="1"/>
          </p:cNvSpPr>
          <p:nvPr>
            <p:ph type="sldNum" sz="quarter" idx="12"/>
          </p:nvPr>
        </p:nvSpPr>
        <p:spPr/>
        <p:txBody>
          <a:bodyPr/>
          <a:lstStyle/>
          <a:p>
            <a:fld id="{E31375A4-56A4-47D6-9801-1991572033F7}" type="slidenum">
              <a:rPr lang="pt-PT" smtClean="0"/>
              <a:t>2</a:t>
            </a:fld>
            <a:endParaRPr lang="pt-PT" dirty="0"/>
          </a:p>
        </p:txBody>
      </p:sp>
    </p:spTree>
    <p:extLst>
      <p:ext uri="{BB962C8B-B14F-4D97-AF65-F5344CB8AC3E}">
        <p14:creationId xmlns:p14="http://schemas.microsoft.com/office/powerpoint/2010/main" val="2836970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Apresentação de resultados</a:t>
            </a:r>
            <a:endParaRPr lang="pt-PT" b="1" dirty="0"/>
          </a:p>
        </p:txBody>
      </p:sp>
    </p:spTree>
    <p:extLst>
      <p:ext uri="{BB962C8B-B14F-4D97-AF65-F5344CB8AC3E}">
        <p14:creationId xmlns:p14="http://schemas.microsoft.com/office/powerpoint/2010/main" val="291440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Participação Desportiva</a:t>
            </a:r>
            <a:endParaRPr lang="pt-PT" b="1" dirty="0"/>
          </a:p>
        </p:txBody>
      </p:sp>
      <p:sp>
        <p:nvSpPr>
          <p:cNvPr id="5" name="Marcador de Posição de Conteúdo 2"/>
          <p:cNvSpPr>
            <a:spLocks noGrp="1"/>
          </p:cNvSpPr>
          <p:nvPr>
            <p:ph idx="1"/>
          </p:nvPr>
        </p:nvSpPr>
        <p:spPr>
          <a:xfrm>
            <a:off x="1524000" y="1466305"/>
            <a:ext cx="9144000" cy="1211582"/>
          </a:xfrm>
        </p:spPr>
        <p:txBody>
          <a:bodyPr>
            <a:noAutofit/>
          </a:bodyPr>
          <a:lstStyle/>
          <a:p>
            <a:pPr algn="just">
              <a:lnSpc>
                <a:spcPct val="150000"/>
              </a:lnSpc>
            </a:pPr>
            <a:r>
              <a:rPr lang="pt-PT" sz="1800" dirty="0">
                <a:solidFill>
                  <a:schemeClr val="tx2"/>
                </a:solidFill>
              </a:rPr>
              <a:t>Com base no  questionário aplicado sobre os hábitos desportivos obtivemos os seguintes resultados: </a:t>
            </a:r>
          </a:p>
          <a:p>
            <a:endParaRPr lang="pt-PT" sz="1800" dirty="0"/>
          </a:p>
        </p:txBody>
      </p:sp>
      <p:pic>
        <p:nvPicPr>
          <p:cNvPr id="4" name="Imagem 3"/>
          <p:cNvPicPr/>
          <p:nvPr/>
        </p:nvPicPr>
        <p:blipFill>
          <a:blip r:embed="rId2">
            <a:extLst>
              <a:ext uri="{28A0092B-C50C-407E-A947-70E740481C1C}">
                <a14:useLocalDpi xmlns:a14="http://schemas.microsoft.com/office/drawing/2010/main" val="0"/>
              </a:ext>
            </a:extLst>
          </a:blip>
          <a:srcRect/>
          <a:stretch>
            <a:fillRect/>
          </a:stretch>
        </p:blipFill>
        <p:spPr bwMode="auto">
          <a:xfrm>
            <a:off x="1907177" y="2818737"/>
            <a:ext cx="4086187" cy="2705431"/>
          </a:xfrm>
          <a:prstGeom prst="rect">
            <a:avLst/>
          </a:prstGeom>
          <a:noFill/>
          <a:ln>
            <a:noFill/>
          </a:ln>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0381" y="2818737"/>
            <a:ext cx="3594043" cy="265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arcador de Posição do Número do Diapositivo 6"/>
          <p:cNvSpPr>
            <a:spLocks noGrp="1"/>
          </p:cNvSpPr>
          <p:nvPr>
            <p:ph type="sldNum" sz="quarter" idx="12"/>
          </p:nvPr>
        </p:nvSpPr>
        <p:spPr/>
        <p:txBody>
          <a:bodyPr/>
          <a:lstStyle/>
          <a:p>
            <a:fld id="{E31375A4-56A4-47D6-9801-1991572033F7}" type="slidenum">
              <a:rPr lang="pt-PT" smtClean="0"/>
              <a:t>21</a:t>
            </a:fld>
            <a:endParaRPr lang="pt-PT" dirty="0"/>
          </a:p>
        </p:txBody>
      </p:sp>
    </p:spTree>
    <p:extLst>
      <p:ext uri="{BB962C8B-B14F-4D97-AF65-F5344CB8AC3E}">
        <p14:creationId xmlns:p14="http://schemas.microsoft.com/office/powerpoint/2010/main" val="388486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fontScale="90000"/>
          </a:bodyPr>
          <a:lstStyle/>
          <a:p>
            <a:pPr algn="ctr"/>
            <a:r>
              <a:rPr lang="pt-PT" b="1" dirty="0" smtClean="0"/>
              <a:t>Índices de participação desportiva segundo o género e ciclo de escolaridade</a:t>
            </a:r>
            <a:endParaRPr lang="pt-PT" b="1" dirty="0"/>
          </a:p>
        </p:txBody>
      </p:sp>
      <p:sp>
        <p:nvSpPr>
          <p:cNvPr id="5" name="Marcador de Posição de Conteúdo 2"/>
          <p:cNvSpPr>
            <a:spLocks noGrp="1"/>
          </p:cNvSpPr>
          <p:nvPr>
            <p:ph idx="1"/>
          </p:nvPr>
        </p:nvSpPr>
        <p:spPr>
          <a:xfrm>
            <a:off x="1524000" y="1466305"/>
            <a:ext cx="9144000" cy="2870564"/>
          </a:xfrm>
        </p:spPr>
        <p:txBody>
          <a:bodyPr>
            <a:noAutofit/>
          </a:bodyPr>
          <a:lstStyle/>
          <a:p>
            <a:pPr marL="285750" indent="-285750" algn="just">
              <a:lnSpc>
                <a:spcPct val="150000"/>
              </a:lnSpc>
              <a:buFont typeface="Arial" pitchFamily="34" charset="0"/>
              <a:buChar char="•"/>
            </a:pPr>
            <a:r>
              <a:rPr lang="pt-PT" sz="1800" dirty="0">
                <a:solidFill>
                  <a:schemeClr val="tx2"/>
                </a:solidFill>
              </a:rPr>
              <a:t>Existem diferenças significativas na participação desportiva entre os géneros  (p=0,006) , sendo a média para masculino 1,4 e no género feminino de 1,27; </a:t>
            </a:r>
          </a:p>
          <a:p>
            <a:pPr marL="285750" indent="-285750" algn="just">
              <a:lnSpc>
                <a:spcPct val="150000"/>
              </a:lnSpc>
              <a:buFont typeface="Arial" pitchFamily="34" charset="0"/>
              <a:buChar char="•"/>
            </a:pPr>
            <a:r>
              <a:rPr lang="pt-PT" sz="1800" dirty="0">
                <a:solidFill>
                  <a:schemeClr val="tx2"/>
                </a:solidFill>
              </a:rPr>
              <a:t> Referente a participação desportiva entre os ciclos de escolaridade constamos que existem diferenças significativas (p=0,003).</a:t>
            </a:r>
          </a:p>
          <a:p>
            <a:endParaRPr lang="pt-PT" sz="1800" dirty="0"/>
          </a:p>
        </p:txBody>
      </p:sp>
      <p:pic>
        <p:nvPicPr>
          <p:cNvPr id="7" name="Marcador de Posição de Conteúdo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87108" y="3494863"/>
            <a:ext cx="4397780" cy="2952327"/>
          </a:xfrm>
          <a:prstGeom prst="rect">
            <a:avLst/>
          </a:prstGeom>
          <a:noFill/>
          <a:ln>
            <a:noFill/>
          </a:ln>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0648" y="3560501"/>
            <a:ext cx="4119615"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arcador de Posição do Número do Diapositivo 3"/>
          <p:cNvSpPr>
            <a:spLocks noGrp="1"/>
          </p:cNvSpPr>
          <p:nvPr>
            <p:ph type="sldNum" sz="quarter" idx="12"/>
          </p:nvPr>
        </p:nvSpPr>
        <p:spPr/>
        <p:txBody>
          <a:bodyPr/>
          <a:lstStyle/>
          <a:p>
            <a:fld id="{E31375A4-56A4-47D6-9801-1991572033F7}" type="slidenum">
              <a:rPr lang="pt-PT" smtClean="0"/>
              <a:t>22</a:t>
            </a:fld>
            <a:endParaRPr lang="pt-PT" dirty="0"/>
          </a:p>
        </p:txBody>
      </p:sp>
    </p:spTree>
    <p:extLst>
      <p:ext uri="{BB962C8B-B14F-4D97-AF65-F5344CB8AC3E}">
        <p14:creationId xmlns:p14="http://schemas.microsoft.com/office/powerpoint/2010/main" val="348180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a:bodyPr>
          <a:lstStyle/>
          <a:p>
            <a:pPr algn="ctr"/>
            <a:r>
              <a:rPr lang="pt-PT" b="1" dirty="0" smtClean="0"/>
              <a:t>Participação Desportiva</a:t>
            </a:r>
            <a:endParaRPr lang="pt-PT" b="1" dirty="0"/>
          </a:p>
        </p:txBody>
      </p:sp>
      <p:sp>
        <p:nvSpPr>
          <p:cNvPr id="5" name="Marcador de Posição de Conteúdo 2"/>
          <p:cNvSpPr>
            <a:spLocks noGrp="1"/>
          </p:cNvSpPr>
          <p:nvPr>
            <p:ph idx="1"/>
          </p:nvPr>
        </p:nvSpPr>
        <p:spPr>
          <a:xfrm>
            <a:off x="1524000" y="1466304"/>
            <a:ext cx="9144000" cy="5052061"/>
          </a:xfrm>
        </p:spPr>
        <p:txBody>
          <a:bodyPr>
            <a:noAutofit/>
          </a:bodyPr>
          <a:lstStyle/>
          <a:p>
            <a:pPr marL="0" indent="0" algn="just">
              <a:lnSpc>
                <a:spcPct val="150000"/>
              </a:lnSpc>
              <a:buNone/>
            </a:pPr>
            <a:r>
              <a:rPr lang="pt-PT" sz="1800" b="1" dirty="0">
                <a:solidFill>
                  <a:schemeClr val="tx2"/>
                </a:solidFill>
              </a:rPr>
              <a:t>Idade:</a:t>
            </a:r>
          </a:p>
          <a:p>
            <a:pPr algn="just">
              <a:lnSpc>
                <a:spcPct val="150000"/>
              </a:lnSpc>
            </a:pPr>
            <a:r>
              <a:rPr lang="pt-PT" sz="1800" dirty="0">
                <a:solidFill>
                  <a:schemeClr val="tx2"/>
                </a:solidFill>
              </a:rPr>
              <a:t>Relativamente a uma possível relação entre a idade e a participação desportiva, a correlação apesar de significativa é de pouca expressão (R= - 0.115, e p= 0.025). Estes valores sugerem que com o avançar da idade, menor será a participação desportiva, havendo diferenças, embora não significativas. </a:t>
            </a:r>
          </a:p>
          <a:p>
            <a:pPr marL="0" indent="0" algn="just">
              <a:lnSpc>
                <a:spcPct val="150000"/>
              </a:lnSpc>
              <a:buNone/>
            </a:pPr>
            <a:r>
              <a:rPr lang="pt-PT" sz="1800" b="1" dirty="0">
                <a:solidFill>
                  <a:schemeClr val="tx2"/>
                </a:solidFill>
              </a:rPr>
              <a:t>Âmbito desportivo:</a:t>
            </a:r>
          </a:p>
          <a:p>
            <a:pPr algn="just">
              <a:lnSpc>
                <a:spcPct val="150000"/>
              </a:lnSpc>
            </a:pPr>
            <a:r>
              <a:rPr lang="pt-PT" sz="1800" dirty="0">
                <a:solidFill>
                  <a:schemeClr val="tx2"/>
                </a:solidFill>
              </a:rPr>
              <a:t>Em relação aos alunos que praticam </a:t>
            </a:r>
            <a:r>
              <a:rPr lang="pt-PT" sz="1800" dirty="0" smtClean="0">
                <a:solidFill>
                  <a:schemeClr val="tx2"/>
                </a:solidFill>
              </a:rPr>
              <a:t>desporto/actividade </a:t>
            </a:r>
            <a:r>
              <a:rPr lang="pt-PT" sz="1800" dirty="0">
                <a:solidFill>
                  <a:schemeClr val="tx2"/>
                </a:solidFill>
              </a:rPr>
              <a:t>físico-desportiva, temos que 31,5% dos jovens responderam praticar desporto federado/competição, 24,2% pratica desporto escolar e 44,3% pratica outras </a:t>
            </a:r>
            <a:r>
              <a:rPr lang="pt-PT" sz="1800" dirty="0" smtClean="0">
                <a:solidFill>
                  <a:schemeClr val="tx2"/>
                </a:solidFill>
              </a:rPr>
              <a:t>actividades </a:t>
            </a:r>
            <a:r>
              <a:rPr lang="pt-PT" sz="1800" dirty="0">
                <a:solidFill>
                  <a:schemeClr val="tx2"/>
                </a:solidFill>
              </a:rPr>
              <a:t>de lazer.</a:t>
            </a:r>
          </a:p>
          <a:p>
            <a:endParaRPr lang="pt-PT" sz="18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23</a:t>
            </a:fld>
            <a:endParaRPr lang="pt-PT" dirty="0"/>
          </a:p>
        </p:txBody>
      </p:sp>
    </p:spTree>
    <p:extLst>
      <p:ext uri="{BB962C8B-B14F-4D97-AF65-F5344CB8AC3E}">
        <p14:creationId xmlns:p14="http://schemas.microsoft.com/office/powerpoint/2010/main" val="2642021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normAutofit fontScale="90000"/>
          </a:bodyPr>
          <a:lstStyle/>
          <a:p>
            <a:pPr algn="ctr"/>
            <a:r>
              <a:rPr lang="pt-PT" sz="3600" b="1" dirty="0"/>
              <a:t>Modalidade (s) desportiva (s) / </a:t>
            </a:r>
            <a:r>
              <a:rPr lang="pt-PT" sz="3600" b="1" dirty="0" smtClean="0"/>
              <a:t>Actividade </a:t>
            </a:r>
            <a:r>
              <a:rPr lang="pt-PT" sz="3600" b="1" dirty="0"/>
              <a:t>(s) físico-desportiva (s) praticadas</a:t>
            </a:r>
            <a:endParaRPr lang="pt-PT" b="1" dirty="0"/>
          </a:p>
        </p:txBody>
      </p:sp>
      <p:sp>
        <p:nvSpPr>
          <p:cNvPr id="5" name="Marcador de Posição de Conteúdo 2"/>
          <p:cNvSpPr>
            <a:spLocks noGrp="1"/>
          </p:cNvSpPr>
          <p:nvPr>
            <p:ph idx="1"/>
          </p:nvPr>
        </p:nvSpPr>
        <p:spPr>
          <a:xfrm>
            <a:off x="1524000" y="1466304"/>
            <a:ext cx="6235337" cy="5052061"/>
          </a:xfrm>
        </p:spPr>
        <p:txBody>
          <a:bodyPr>
            <a:noAutofit/>
          </a:bodyPr>
          <a:lstStyle/>
          <a:p>
            <a:pPr marL="285750" indent="-285750" algn="just">
              <a:lnSpc>
                <a:spcPct val="150000"/>
              </a:lnSpc>
              <a:buFont typeface="Arial" pitchFamily="34" charset="0"/>
              <a:buChar char="•"/>
            </a:pPr>
            <a:r>
              <a:rPr lang="pt-PT" sz="1600" dirty="0">
                <a:solidFill>
                  <a:schemeClr val="tx2"/>
                </a:solidFill>
              </a:rPr>
              <a:t>Modalidades que são mais praticadas pelos alunos do Agrupamento de Escolas do Fundão são os seguintes: Natação (17,12%), Futsal (15,19%), Basquetebol (12,98%) e Futebol (12,91%); </a:t>
            </a:r>
          </a:p>
          <a:p>
            <a:pPr marL="285750" indent="-285750" algn="just">
              <a:lnSpc>
                <a:spcPct val="150000"/>
              </a:lnSpc>
              <a:buFont typeface="Arial" pitchFamily="34" charset="0"/>
              <a:buChar char="•"/>
            </a:pPr>
            <a:r>
              <a:rPr lang="pt-PT" sz="1600" dirty="0">
                <a:solidFill>
                  <a:schemeClr val="tx2"/>
                </a:solidFill>
              </a:rPr>
              <a:t>No sexo Feminino as modalidades mais praticadas 18,23% preferem a natação, 13,02% basquetebol, 10,48% futsal e 6,25% caminhadas. </a:t>
            </a:r>
          </a:p>
          <a:p>
            <a:pPr marL="285750" indent="-285750" algn="just">
              <a:lnSpc>
                <a:spcPct val="150000"/>
              </a:lnSpc>
              <a:buFont typeface="Arial" pitchFamily="34" charset="0"/>
              <a:buChar char="•"/>
            </a:pPr>
            <a:r>
              <a:rPr lang="pt-PT" sz="1600" dirty="0">
                <a:solidFill>
                  <a:schemeClr val="tx2"/>
                </a:solidFill>
              </a:rPr>
              <a:t>Relativamente ao género masculino verifica-se que a modalidade mais praticada é o futebol com 18.75%, seguido do futsal com 18,23%, a natação com 14,06%, enquanto 11,46% preferem o basquetebol. </a:t>
            </a:r>
          </a:p>
          <a:p>
            <a:pPr marL="45720" indent="0" algn="just">
              <a:lnSpc>
                <a:spcPct val="150000"/>
              </a:lnSpc>
              <a:buNone/>
            </a:pPr>
            <a:endParaRPr lang="pt-PT" sz="1800" dirty="0"/>
          </a:p>
          <a:p>
            <a:endParaRPr lang="pt-PT" sz="1800" dirty="0"/>
          </a:p>
        </p:txBody>
      </p:sp>
      <p:pic>
        <p:nvPicPr>
          <p:cNvPr id="4" name="Marcador de Posição de Conteúdo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31520" y="1554481"/>
            <a:ext cx="4042914" cy="4193176"/>
          </a:xfrm>
          <a:prstGeom prst="rect">
            <a:avLst/>
          </a:prstGeom>
          <a:noFill/>
          <a:ln>
            <a:noFill/>
          </a:ln>
        </p:spPr>
      </p:pic>
      <p:sp>
        <p:nvSpPr>
          <p:cNvPr id="6" name="Marcador de Posição do Número do Diapositivo 5"/>
          <p:cNvSpPr>
            <a:spLocks noGrp="1"/>
          </p:cNvSpPr>
          <p:nvPr>
            <p:ph type="sldNum" sz="quarter" idx="12"/>
          </p:nvPr>
        </p:nvSpPr>
        <p:spPr/>
        <p:txBody>
          <a:bodyPr/>
          <a:lstStyle/>
          <a:p>
            <a:fld id="{E31375A4-56A4-47D6-9801-1991572033F7}" type="slidenum">
              <a:rPr lang="pt-PT" smtClean="0"/>
              <a:t>24</a:t>
            </a:fld>
            <a:endParaRPr lang="pt-PT" dirty="0"/>
          </a:p>
        </p:txBody>
      </p:sp>
    </p:spTree>
    <p:extLst>
      <p:ext uri="{BB962C8B-B14F-4D97-AF65-F5344CB8AC3E}">
        <p14:creationId xmlns:p14="http://schemas.microsoft.com/office/powerpoint/2010/main" val="2990744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979714"/>
            <a:ext cx="9144000" cy="620486"/>
          </a:xfrm>
        </p:spPr>
        <p:txBody>
          <a:bodyPr>
            <a:normAutofit fontScale="90000"/>
          </a:bodyPr>
          <a:lstStyle/>
          <a:p>
            <a:pPr algn="ctr"/>
            <a:r>
              <a:rPr lang="pt-PT" sz="3600" b="1" dirty="0"/>
              <a:t>Razões para a prática e não prática de modalidade (s) desportiva (s) /</a:t>
            </a:r>
            <a:r>
              <a:rPr lang="pt-PT" sz="3600" b="1" dirty="0" smtClean="0"/>
              <a:t>actividade </a:t>
            </a:r>
            <a:r>
              <a:rPr lang="pt-PT" sz="3600" b="1" dirty="0"/>
              <a:t>(s) físico-desportiva (s)</a:t>
            </a:r>
            <a:endParaRPr lang="pt-PT" b="1" dirty="0"/>
          </a:p>
        </p:txBody>
      </p:sp>
      <p:sp>
        <p:nvSpPr>
          <p:cNvPr id="7" name="Marcador de Posição de Conteúdo 2"/>
          <p:cNvSpPr>
            <a:spLocks noGrp="1"/>
          </p:cNvSpPr>
          <p:nvPr>
            <p:ph idx="1"/>
          </p:nvPr>
        </p:nvSpPr>
        <p:spPr>
          <a:xfrm>
            <a:off x="1510938" y="1988819"/>
            <a:ext cx="9144000" cy="5052061"/>
          </a:xfrm>
        </p:spPr>
        <p:txBody>
          <a:bodyPr>
            <a:noAutofit/>
          </a:bodyPr>
          <a:lstStyle/>
          <a:p>
            <a:pPr algn="just">
              <a:lnSpc>
                <a:spcPct val="150000"/>
              </a:lnSpc>
            </a:pPr>
            <a:r>
              <a:rPr lang="pt-PT" sz="1800" dirty="0">
                <a:solidFill>
                  <a:schemeClr val="tx2"/>
                </a:solidFill>
              </a:rPr>
              <a:t>As razões para prática da modalidade desportiva são: Modalidades Preferidas (27,9%) e  por permitir praticar com amigos/família (19,1%); </a:t>
            </a:r>
            <a:endParaRPr lang="pt-PT" sz="1800" dirty="0" smtClean="0">
              <a:solidFill>
                <a:schemeClr val="tx2"/>
              </a:solidFill>
            </a:endParaRPr>
          </a:p>
          <a:p>
            <a:pPr marL="45720" indent="0" algn="just">
              <a:lnSpc>
                <a:spcPct val="150000"/>
              </a:lnSpc>
              <a:buNone/>
            </a:pPr>
            <a:endParaRPr lang="pt-PT" sz="1800" dirty="0">
              <a:solidFill>
                <a:schemeClr val="tx2"/>
              </a:solidFill>
            </a:endParaRPr>
          </a:p>
          <a:p>
            <a:pPr algn="just">
              <a:lnSpc>
                <a:spcPct val="150000"/>
              </a:lnSpc>
            </a:pPr>
            <a:r>
              <a:rPr lang="pt-PT" sz="1800" dirty="0">
                <a:solidFill>
                  <a:schemeClr val="tx2"/>
                </a:solidFill>
              </a:rPr>
              <a:t>  As principais razões para a não pratica: a falta de tempo (32,8%), seguindo-se da falta jeito para o desporto( 5%).   </a:t>
            </a:r>
          </a:p>
          <a:p>
            <a:pPr marL="45720" indent="0">
              <a:buNone/>
            </a:pPr>
            <a:endParaRPr lang="pt-PT" sz="18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25</a:t>
            </a:fld>
            <a:endParaRPr lang="pt-PT" dirty="0"/>
          </a:p>
        </p:txBody>
      </p:sp>
    </p:spTree>
    <p:extLst>
      <p:ext uri="{BB962C8B-B14F-4D97-AF65-F5344CB8AC3E}">
        <p14:creationId xmlns:p14="http://schemas.microsoft.com/office/powerpoint/2010/main" val="623924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31075"/>
            <a:ext cx="9144000" cy="1397725"/>
          </a:xfrm>
        </p:spPr>
        <p:txBody>
          <a:bodyPr>
            <a:normAutofit fontScale="90000"/>
          </a:bodyPr>
          <a:lstStyle/>
          <a:p>
            <a:pPr algn="ctr"/>
            <a:r>
              <a:rPr lang="pt-PT" sz="3600" b="1" dirty="0"/>
              <a:t>Grau de importância referente à prática de </a:t>
            </a:r>
            <a:r>
              <a:rPr lang="pt-PT" sz="3600" b="1" dirty="0" smtClean="0"/>
              <a:t>actividades </a:t>
            </a:r>
            <a:r>
              <a:rPr lang="pt-PT" sz="3600" b="1" dirty="0"/>
              <a:t>físico – desportivas e outras Práticas de Consumo Cultural de lazer</a:t>
            </a:r>
            <a:endParaRPr lang="pt-PT" b="1" dirty="0"/>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1417" y="2097261"/>
            <a:ext cx="5307511" cy="3657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Imagem 5"/>
          <p:cNvPicPr/>
          <p:nvPr/>
        </p:nvPicPr>
        <p:blipFill>
          <a:blip r:embed="rId3">
            <a:extLst>
              <a:ext uri="{28A0092B-C50C-407E-A947-70E740481C1C}">
                <a14:useLocalDpi xmlns:a14="http://schemas.microsoft.com/office/drawing/2010/main" val="0"/>
              </a:ext>
            </a:extLst>
          </a:blip>
          <a:srcRect/>
          <a:stretch>
            <a:fillRect/>
          </a:stretch>
        </p:blipFill>
        <p:spPr bwMode="auto">
          <a:xfrm>
            <a:off x="7304408" y="2161792"/>
            <a:ext cx="3877397" cy="3528392"/>
          </a:xfrm>
          <a:prstGeom prst="rect">
            <a:avLst/>
          </a:prstGeom>
          <a:noFill/>
          <a:ln>
            <a:noFill/>
          </a:ln>
        </p:spPr>
      </p:pic>
      <p:sp>
        <p:nvSpPr>
          <p:cNvPr id="4" name="Marcador de Posição do Número do Diapositivo 3"/>
          <p:cNvSpPr>
            <a:spLocks noGrp="1"/>
          </p:cNvSpPr>
          <p:nvPr>
            <p:ph type="sldNum" sz="quarter" idx="12"/>
          </p:nvPr>
        </p:nvSpPr>
        <p:spPr/>
        <p:txBody>
          <a:bodyPr/>
          <a:lstStyle/>
          <a:p>
            <a:fld id="{E31375A4-56A4-47D6-9801-1991572033F7}" type="slidenum">
              <a:rPr lang="pt-PT" smtClean="0"/>
              <a:t>26</a:t>
            </a:fld>
            <a:endParaRPr lang="pt-PT" dirty="0"/>
          </a:p>
        </p:txBody>
      </p:sp>
    </p:spTree>
    <p:extLst>
      <p:ext uri="{BB962C8B-B14F-4D97-AF65-F5344CB8AC3E}">
        <p14:creationId xmlns:p14="http://schemas.microsoft.com/office/powerpoint/2010/main" val="145681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Discussão de resultados</a:t>
            </a:r>
            <a:endParaRPr lang="pt-PT" b="1" dirty="0"/>
          </a:p>
        </p:txBody>
      </p:sp>
    </p:spTree>
    <p:extLst>
      <p:ext uri="{BB962C8B-B14F-4D97-AF65-F5344CB8AC3E}">
        <p14:creationId xmlns:p14="http://schemas.microsoft.com/office/powerpoint/2010/main" val="17819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811" y="404949"/>
            <a:ext cx="9144000" cy="620486"/>
          </a:xfrm>
        </p:spPr>
        <p:txBody>
          <a:bodyPr>
            <a:normAutofit/>
          </a:bodyPr>
          <a:lstStyle/>
          <a:p>
            <a:pPr algn="ctr"/>
            <a:r>
              <a:rPr lang="pt-PT" sz="3200" b="1" dirty="0"/>
              <a:t>Discussão de Resultados </a:t>
            </a:r>
            <a:endParaRPr lang="pt-PT" b="1" dirty="0"/>
          </a:p>
        </p:txBody>
      </p:sp>
      <p:sp>
        <p:nvSpPr>
          <p:cNvPr id="7" name="Marcador de Posição de Conteúdo 2"/>
          <p:cNvSpPr>
            <a:spLocks noGrp="1"/>
          </p:cNvSpPr>
          <p:nvPr>
            <p:ph idx="1"/>
          </p:nvPr>
        </p:nvSpPr>
        <p:spPr>
          <a:xfrm>
            <a:off x="1537064" y="1649184"/>
            <a:ext cx="9144000" cy="5052061"/>
          </a:xfrm>
        </p:spPr>
        <p:txBody>
          <a:bodyPr>
            <a:noAutofit/>
          </a:bodyPr>
          <a:lstStyle/>
          <a:p>
            <a:pPr algn="just">
              <a:lnSpc>
                <a:spcPct val="150000"/>
              </a:lnSpc>
            </a:pPr>
            <a:r>
              <a:rPr lang="pt-PT" sz="1800" dirty="0">
                <a:solidFill>
                  <a:schemeClr val="tx2"/>
                </a:solidFill>
              </a:rPr>
              <a:t>Relativamente à participação desportiva, verificamos que o género masculino tem uma maior participação que o género feminino. (Lopes </a:t>
            </a:r>
            <a:r>
              <a:rPr lang="pt-PT" sz="1800" dirty="0" err="1">
                <a:solidFill>
                  <a:schemeClr val="tx2"/>
                </a:solidFill>
              </a:rPr>
              <a:t>et</a:t>
            </a:r>
            <a:r>
              <a:rPr lang="pt-PT" sz="1800" dirty="0">
                <a:solidFill>
                  <a:schemeClr val="tx2"/>
                </a:solidFill>
              </a:rPr>
              <a:t> al., 2001; </a:t>
            </a:r>
            <a:r>
              <a:rPr lang="pt-PT" sz="1800" dirty="0" err="1">
                <a:solidFill>
                  <a:schemeClr val="tx2"/>
                </a:solidFill>
              </a:rPr>
              <a:t>Sarreira</a:t>
            </a:r>
            <a:r>
              <a:rPr lang="pt-PT" sz="1800" dirty="0">
                <a:solidFill>
                  <a:schemeClr val="tx2"/>
                </a:solidFill>
              </a:rPr>
              <a:t> </a:t>
            </a:r>
            <a:r>
              <a:rPr lang="pt-PT" sz="1800" dirty="0" err="1">
                <a:solidFill>
                  <a:schemeClr val="tx2"/>
                </a:solidFill>
              </a:rPr>
              <a:t>et</a:t>
            </a:r>
            <a:r>
              <a:rPr lang="pt-PT" sz="1800" dirty="0">
                <a:solidFill>
                  <a:schemeClr val="tx2"/>
                </a:solidFill>
              </a:rPr>
              <a:t> al., 2007; Esculcas e Mota,  2005 </a:t>
            </a:r>
            <a:r>
              <a:rPr lang="pt-PT" sz="1800" dirty="0" smtClean="0">
                <a:solidFill>
                  <a:schemeClr val="tx2"/>
                </a:solidFill>
              </a:rPr>
              <a:t>);  </a:t>
            </a:r>
            <a:endParaRPr lang="pt-PT" sz="1800" dirty="0">
              <a:solidFill>
                <a:schemeClr val="tx2"/>
              </a:solidFill>
            </a:endParaRPr>
          </a:p>
          <a:p>
            <a:pPr marL="0" indent="0" algn="just">
              <a:lnSpc>
                <a:spcPct val="150000"/>
              </a:lnSpc>
              <a:buNone/>
            </a:pPr>
            <a:endParaRPr lang="pt-PT" sz="1800" dirty="0">
              <a:solidFill>
                <a:schemeClr val="tx2"/>
              </a:solidFill>
            </a:endParaRPr>
          </a:p>
          <a:p>
            <a:pPr algn="just">
              <a:lnSpc>
                <a:spcPct val="150000"/>
              </a:lnSpc>
            </a:pPr>
            <a:r>
              <a:rPr lang="pt-PT" sz="1800" dirty="0">
                <a:solidFill>
                  <a:schemeClr val="tx2"/>
                </a:solidFill>
              </a:rPr>
              <a:t>Relativamente à participação desportiva segundo os ciclos de escolaridade constatamos que existem diferenças significativas, o que se conclui que o 2º Ciclo apresenta índices de participação desportiva mais altos do que o 3º ciclo e Secundário, assim como do 3º Ciclo em relação ao ensino secundário. (</a:t>
            </a:r>
            <a:r>
              <a:rPr lang="da-DK" sz="1800" dirty="0">
                <a:solidFill>
                  <a:schemeClr val="tx2"/>
                </a:solidFill>
              </a:rPr>
              <a:t>Seabra et al., 2008; Magalhães et al., 2002; Lopes et al., 2001</a:t>
            </a:r>
            <a:r>
              <a:rPr lang="da-DK" sz="1800" dirty="0" smtClean="0">
                <a:solidFill>
                  <a:schemeClr val="tx2"/>
                </a:solidFill>
              </a:rPr>
              <a:t>).</a:t>
            </a:r>
            <a:endParaRPr lang="da-DK" sz="1800" dirty="0">
              <a:solidFill>
                <a:schemeClr val="tx2"/>
              </a:solidFill>
            </a:endParaRPr>
          </a:p>
          <a:p>
            <a:pPr marL="45720" indent="0">
              <a:buNone/>
            </a:pPr>
            <a:endParaRPr lang="pt-PT" sz="18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28</a:t>
            </a:fld>
            <a:endParaRPr lang="pt-PT" dirty="0"/>
          </a:p>
        </p:txBody>
      </p:sp>
    </p:spTree>
    <p:extLst>
      <p:ext uri="{BB962C8B-B14F-4D97-AF65-F5344CB8AC3E}">
        <p14:creationId xmlns:p14="http://schemas.microsoft.com/office/powerpoint/2010/main" val="361462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811" y="404949"/>
            <a:ext cx="9144000" cy="620486"/>
          </a:xfrm>
        </p:spPr>
        <p:txBody>
          <a:bodyPr>
            <a:normAutofit/>
          </a:bodyPr>
          <a:lstStyle/>
          <a:p>
            <a:pPr algn="ctr"/>
            <a:r>
              <a:rPr lang="pt-PT" sz="3200" b="1" dirty="0"/>
              <a:t>Discussão de Resultados </a:t>
            </a:r>
            <a:endParaRPr lang="pt-PT" b="1" dirty="0"/>
          </a:p>
        </p:txBody>
      </p:sp>
      <p:sp>
        <p:nvSpPr>
          <p:cNvPr id="7" name="Marcador de Posição de Conteúdo 2"/>
          <p:cNvSpPr>
            <a:spLocks noGrp="1"/>
          </p:cNvSpPr>
          <p:nvPr>
            <p:ph idx="1"/>
          </p:nvPr>
        </p:nvSpPr>
        <p:spPr>
          <a:xfrm>
            <a:off x="1524001" y="1583870"/>
            <a:ext cx="9144000" cy="5052061"/>
          </a:xfrm>
        </p:spPr>
        <p:txBody>
          <a:bodyPr>
            <a:noAutofit/>
          </a:bodyPr>
          <a:lstStyle/>
          <a:p>
            <a:pPr algn="just">
              <a:lnSpc>
                <a:spcPct val="150000"/>
              </a:lnSpc>
            </a:pPr>
            <a:r>
              <a:rPr lang="pt-PT" sz="1800" dirty="0">
                <a:solidFill>
                  <a:schemeClr val="tx2"/>
                </a:solidFill>
              </a:rPr>
              <a:t>No que diz respeito às modalidades mais praticadas pelos jovens, os resultados obtidos estão de acordo com alguns estudos realizados nesta área como é o caso do autor Costa </a:t>
            </a:r>
            <a:r>
              <a:rPr lang="pt-PT" sz="1800" dirty="0" err="1">
                <a:solidFill>
                  <a:schemeClr val="tx2"/>
                </a:solidFill>
              </a:rPr>
              <a:t>et</a:t>
            </a:r>
            <a:r>
              <a:rPr lang="pt-PT" sz="1800" dirty="0">
                <a:solidFill>
                  <a:schemeClr val="tx2"/>
                </a:solidFill>
              </a:rPr>
              <a:t> al. (2004</a:t>
            </a:r>
            <a:r>
              <a:rPr lang="pt-PT" sz="1800" dirty="0" smtClean="0">
                <a:solidFill>
                  <a:schemeClr val="tx2"/>
                </a:solidFill>
              </a:rPr>
              <a:t>);</a:t>
            </a:r>
            <a:r>
              <a:rPr lang="da-DK" sz="1800" dirty="0" smtClean="0">
                <a:solidFill>
                  <a:schemeClr val="tx2"/>
                </a:solidFill>
              </a:rPr>
              <a:t> </a:t>
            </a:r>
            <a:endParaRPr lang="da-DK" sz="1800" dirty="0">
              <a:solidFill>
                <a:schemeClr val="tx2"/>
              </a:solidFill>
            </a:endParaRPr>
          </a:p>
          <a:p>
            <a:pPr algn="just">
              <a:lnSpc>
                <a:spcPct val="150000"/>
              </a:lnSpc>
            </a:pPr>
            <a:endParaRPr lang="da-DK" sz="1800" dirty="0">
              <a:solidFill>
                <a:schemeClr val="tx2"/>
              </a:solidFill>
            </a:endParaRPr>
          </a:p>
          <a:p>
            <a:pPr algn="just">
              <a:lnSpc>
                <a:spcPct val="150000"/>
              </a:lnSpc>
            </a:pPr>
            <a:r>
              <a:rPr lang="pt-PT" sz="1800" dirty="0">
                <a:solidFill>
                  <a:schemeClr val="tx2"/>
                </a:solidFill>
              </a:rPr>
              <a:t>Relativamente á prática desportiva, os jovens não atribuem uma importância preponderante a esta forma de ocupação dos tempos livres, não se situando como uma das </a:t>
            </a:r>
            <a:r>
              <a:rPr lang="pt-PT" sz="1800" dirty="0" smtClean="0">
                <a:solidFill>
                  <a:schemeClr val="tx2"/>
                </a:solidFill>
              </a:rPr>
              <a:t>actividades </a:t>
            </a:r>
            <a:r>
              <a:rPr lang="pt-PT" sz="1800" dirty="0">
                <a:solidFill>
                  <a:schemeClr val="tx2"/>
                </a:solidFill>
              </a:rPr>
              <a:t>a que dedicam mais tempo. Também Carvalhal </a:t>
            </a:r>
            <a:r>
              <a:rPr lang="pt-PT" sz="1800" dirty="0" err="1">
                <a:solidFill>
                  <a:schemeClr val="tx2"/>
                </a:solidFill>
              </a:rPr>
              <a:t>et</a:t>
            </a:r>
            <a:r>
              <a:rPr lang="pt-PT" sz="1800" dirty="0">
                <a:solidFill>
                  <a:schemeClr val="tx2"/>
                </a:solidFill>
              </a:rPr>
              <a:t> al. (2008), Mota e Esculcas 2005 nos seus estudos, verificaram que a </a:t>
            </a:r>
            <a:r>
              <a:rPr lang="pt-PT" sz="1800" dirty="0" smtClean="0">
                <a:solidFill>
                  <a:schemeClr val="tx2"/>
                </a:solidFill>
              </a:rPr>
              <a:t>actividade </a:t>
            </a:r>
            <a:r>
              <a:rPr lang="pt-PT" sz="1800" dirty="0">
                <a:solidFill>
                  <a:schemeClr val="tx2"/>
                </a:solidFill>
              </a:rPr>
              <a:t>desportiva ocupa um papel secundário na ocupação dos tempos livres. </a:t>
            </a:r>
          </a:p>
          <a:p>
            <a:pPr marL="45720" indent="0">
              <a:buNone/>
            </a:pPr>
            <a:endParaRPr lang="pt-PT" sz="18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29</a:t>
            </a:fld>
            <a:endParaRPr lang="pt-PT" dirty="0"/>
          </a:p>
        </p:txBody>
      </p:sp>
    </p:spTree>
    <p:extLst>
      <p:ext uri="{BB962C8B-B14F-4D97-AF65-F5344CB8AC3E}">
        <p14:creationId xmlns:p14="http://schemas.microsoft.com/office/powerpoint/2010/main" val="1576459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23999" y="326572"/>
            <a:ext cx="9670815" cy="627017"/>
          </a:xfrm>
        </p:spPr>
        <p:txBody>
          <a:bodyPr/>
          <a:lstStyle/>
          <a:p>
            <a:pPr algn="ctr"/>
            <a:r>
              <a:rPr lang="pt-PT" b="1" dirty="0" smtClean="0"/>
              <a:t>Objectivos específicos</a:t>
            </a:r>
            <a:endParaRPr lang="pt-PT" b="1" dirty="0"/>
          </a:p>
        </p:txBody>
      </p:sp>
      <p:sp>
        <p:nvSpPr>
          <p:cNvPr id="3"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800" dirty="0">
                <a:solidFill>
                  <a:schemeClr val="tx2"/>
                </a:solidFill>
              </a:rPr>
              <a:t>Verificar</a:t>
            </a:r>
            <a:r>
              <a:rPr lang="pt-PT" sz="1600" dirty="0">
                <a:solidFill>
                  <a:schemeClr val="tx2"/>
                </a:solidFill>
              </a:rPr>
              <a:t> a frequência com que os alunos realizam </a:t>
            </a:r>
            <a:r>
              <a:rPr lang="pt-PT" sz="1600" dirty="0" smtClean="0">
                <a:solidFill>
                  <a:schemeClr val="tx2"/>
                </a:solidFill>
              </a:rPr>
              <a:t>actividades </a:t>
            </a:r>
            <a:r>
              <a:rPr lang="pt-PT" sz="1600" dirty="0">
                <a:solidFill>
                  <a:schemeClr val="tx2"/>
                </a:solidFill>
              </a:rPr>
              <a:t>físicas fora do contexto escolar;</a:t>
            </a:r>
          </a:p>
          <a:p>
            <a:pPr algn="just">
              <a:lnSpc>
                <a:spcPct val="150000"/>
              </a:lnSpc>
            </a:pPr>
            <a:endParaRPr lang="pt-PT" sz="1600" dirty="0">
              <a:solidFill>
                <a:schemeClr val="tx2"/>
              </a:solidFill>
            </a:endParaRPr>
          </a:p>
          <a:p>
            <a:pPr algn="just">
              <a:lnSpc>
                <a:spcPct val="150000"/>
              </a:lnSpc>
            </a:pPr>
            <a:r>
              <a:rPr lang="pt-PT" sz="1600" dirty="0">
                <a:solidFill>
                  <a:schemeClr val="tx2"/>
                </a:solidFill>
              </a:rPr>
              <a:t>Identificar se existem diferenças significativas em relação ao género;</a:t>
            </a:r>
          </a:p>
          <a:p>
            <a:pPr algn="just">
              <a:lnSpc>
                <a:spcPct val="150000"/>
              </a:lnSpc>
            </a:pPr>
            <a:endParaRPr lang="pt-PT" sz="1600" dirty="0">
              <a:solidFill>
                <a:schemeClr val="tx2"/>
              </a:solidFill>
            </a:endParaRPr>
          </a:p>
          <a:p>
            <a:pPr algn="just">
              <a:lnSpc>
                <a:spcPct val="150000"/>
              </a:lnSpc>
            </a:pPr>
            <a:r>
              <a:rPr lang="pt-PT" sz="1600" dirty="0">
                <a:solidFill>
                  <a:schemeClr val="tx2"/>
                </a:solidFill>
              </a:rPr>
              <a:t>Quais as </a:t>
            </a:r>
            <a:r>
              <a:rPr lang="pt-PT" sz="1600" dirty="0" smtClean="0">
                <a:solidFill>
                  <a:schemeClr val="tx2"/>
                </a:solidFill>
              </a:rPr>
              <a:t>actividades </a:t>
            </a:r>
            <a:r>
              <a:rPr lang="pt-PT" sz="1600" dirty="0">
                <a:solidFill>
                  <a:schemeClr val="tx2"/>
                </a:solidFill>
              </a:rPr>
              <a:t>extracurriculares a que os alunos dedicam mais tempo;  </a:t>
            </a:r>
            <a:endParaRPr lang="pt-PT" sz="1600" dirty="0" smtClean="0">
              <a:solidFill>
                <a:schemeClr val="tx2"/>
              </a:solidFill>
            </a:endParaRPr>
          </a:p>
          <a:p>
            <a:pPr marL="45720" indent="0" algn="just">
              <a:lnSpc>
                <a:spcPct val="150000"/>
              </a:lnSpc>
              <a:buNone/>
            </a:pPr>
            <a:endParaRPr lang="pt-PT" sz="1600" dirty="0" smtClean="0">
              <a:solidFill>
                <a:schemeClr val="tx2"/>
              </a:solidFill>
            </a:endParaRPr>
          </a:p>
          <a:p>
            <a:pPr algn="just">
              <a:lnSpc>
                <a:spcPct val="150000"/>
              </a:lnSpc>
            </a:pPr>
            <a:r>
              <a:rPr lang="pt-PT" sz="1600" dirty="0" smtClean="0">
                <a:solidFill>
                  <a:schemeClr val="tx2"/>
                </a:solidFill>
              </a:rPr>
              <a:t>Determinar </a:t>
            </a:r>
            <a:r>
              <a:rPr lang="pt-PT" sz="1600" dirty="0">
                <a:solidFill>
                  <a:schemeClr val="tx2"/>
                </a:solidFill>
              </a:rPr>
              <a:t>se existem diferenças significativas no nível de </a:t>
            </a:r>
            <a:r>
              <a:rPr lang="pt-PT" sz="1600" dirty="0" smtClean="0">
                <a:solidFill>
                  <a:schemeClr val="tx2"/>
                </a:solidFill>
              </a:rPr>
              <a:t>actividade </a:t>
            </a:r>
            <a:r>
              <a:rPr lang="pt-PT" sz="1600" dirty="0">
                <a:solidFill>
                  <a:schemeClr val="tx2"/>
                </a:solidFill>
              </a:rPr>
              <a:t>física nos diferentes ciclos de </a:t>
            </a:r>
            <a:r>
              <a:rPr lang="pt-PT" sz="1600" dirty="0" smtClean="0">
                <a:solidFill>
                  <a:schemeClr val="tx2"/>
                </a:solidFill>
              </a:rPr>
              <a:t>escolaridade</a:t>
            </a:r>
            <a:r>
              <a:rPr lang="pt-PT" sz="1600" dirty="0">
                <a:solidFill>
                  <a:schemeClr val="tx2"/>
                </a:solidFill>
              </a:rPr>
              <a:t>.</a:t>
            </a:r>
          </a:p>
        </p:txBody>
      </p:sp>
      <p:sp>
        <p:nvSpPr>
          <p:cNvPr id="5" name="Marcador de Posição do Número do Diapositivo 4"/>
          <p:cNvSpPr>
            <a:spLocks noGrp="1"/>
          </p:cNvSpPr>
          <p:nvPr>
            <p:ph type="sldNum" sz="quarter" idx="12"/>
          </p:nvPr>
        </p:nvSpPr>
        <p:spPr/>
        <p:txBody>
          <a:bodyPr/>
          <a:lstStyle/>
          <a:p>
            <a:fld id="{E31375A4-56A4-47D6-9801-1991572033F7}" type="slidenum">
              <a:rPr lang="pt-PT" smtClean="0"/>
              <a:t>3</a:t>
            </a:fld>
            <a:endParaRPr lang="pt-PT" dirty="0"/>
          </a:p>
        </p:txBody>
      </p:sp>
    </p:spTree>
    <p:extLst>
      <p:ext uri="{BB962C8B-B14F-4D97-AF65-F5344CB8AC3E}">
        <p14:creationId xmlns:p14="http://schemas.microsoft.com/office/powerpoint/2010/main" val="151459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Conclusão</a:t>
            </a:r>
            <a:endParaRPr lang="pt-PT" b="1" dirty="0"/>
          </a:p>
        </p:txBody>
      </p:sp>
    </p:spTree>
    <p:extLst>
      <p:ext uri="{BB962C8B-B14F-4D97-AF65-F5344CB8AC3E}">
        <p14:creationId xmlns:p14="http://schemas.microsoft.com/office/powerpoint/2010/main" val="1932915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811" y="404949"/>
            <a:ext cx="9144000" cy="620486"/>
          </a:xfrm>
        </p:spPr>
        <p:txBody>
          <a:bodyPr>
            <a:normAutofit/>
          </a:bodyPr>
          <a:lstStyle/>
          <a:p>
            <a:pPr algn="ctr"/>
            <a:r>
              <a:rPr lang="pt-PT" sz="3200" b="1" dirty="0" smtClean="0"/>
              <a:t>Conclusão</a:t>
            </a:r>
            <a:endParaRPr lang="pt-PT" b="1" dirty="0"/>
          </a:p>
        </p:txBody>
      </p:sp>
      <p:sp>
        <p:nvSpPr>
          <p:cNvPr id="7" name="Marcador de Posição de Conteúdo 2"/>
          <p:cNvSpPr>
            <a:spLocks noGrp="1"/>
          </p:cNvSpPr>
          <p:nvPr>
            <p:ph idx="1"/>
          </p:nvPr>
        </p:nvSpPr>
        <p:spPr>
          <a:xfrm>
            <a:off x="1524001" y="1805939"/>
            <a:ext cx="9144000" cy="5052061"/>
          </a:xfrm>
        </p:spPr>
        <p:txBody>
          <a:bodyPr>
            <a:noAutofit/>
          </a:bodyPr>
          <a:lstStyle/>
          <a:p>
            <a:pPr algn="just">
              <a:lnSpc>
                <a:spcPct val="150000"/>
              </a:lnSpc>
            </a:pPr>
            <a:r>
              <a:rPr lang="pt-PT" sz="1600" dirty="0">
                <a:solidFill>
                  <a:schemeClr val="tx2"/>
                </a:solidFill>
              </a:rPr>
              <a:t>Valores muito superiores de hábitos de </a:t>
            </a:r>
            <a:r>
              <a:rPr lang="pt-PT" sz="1600" dirty="0" smtClean="0">
                <a:solidFill>
                  <a:schemeClr val="tx2"/>
                </a:solidFill>
              </a:rPr>
              <a:t>actividade </a:t>
            </a:r>
            <a:r>
              <a:rPr lang="pt-PT" sz="1600" dirty="0">
                <a:solidFill>
                  <a:schemeClr val="tx2"/>
                </a:solidFill>
              </a:rPr>
              <a:t>física no género masculino comparativamente aos jovens do género feminino</a:t>
            </a:r>
            <a:r>
              <a:rPr lang="pt-PT" sz="1600" dirty="0" smtClean="0">
                <a:solidFill>
                  <a:schemeClr val="tx2"/>
                </a:solidFill>
              </a:rPr>
              <a:t>;</a:t>
            </a:r>
            <a:endParaRPr lang="pt-PT" sz="1600" dirty="0">
              <a:solidFill>
                <a:schemeClr val="tx2"/>
              </a:solidFill>
            </a:endParaRPr>
          </a:p>
          <a:p>
            <a:pPr algn="just">
              <a:lnSpc>
                <a:spcPct val="150000"/>
              </a:lnSpc>
            </a:pPr>
            <a:r>
              <a:rPr lang="pt-PT" sz="1600" dirty="0">
                <a:solidFill>
                  <a:schemeClr val="tx2"/>
                </a:solidFill>
              </a:rPr>
              <a:t>Diminuição dos indicies de prática com o aumento da idade/ciclo de escolaridade; </a:t>
            </a:r>
          </a:p>
          <a:p>
            <a:pPr algn="just">
              <a:lnSpc>
                <a:spcPct val="150000"/>
              </a:lnSpc>
            </a:pPr>
            <a:r>
              <a:rPr lang="pt-PT" sz="1600" dirty="0">
                <a:solidFill>
                  <a:schemeClr val="tx2"/>
                </a:solidFill>
              </a:rPr>
              <a:t>O aparecimento de novos consumos de lazer (novas tecnologias) vieram influenciar a quantidade de tempo despendido para a prática de </a:t>
            </a:r>
            <a:r>
              <a:rPr lang="pt-PT" sz="1600" dirty="0" smtClean="0">
                <a:solidFill>
                  <a:schemeClr val="tx2"/>
                </a:solidFill>
              </a:rPr>
              <a:t>actividade </a:t>
            </a:r>
            <a:r>
              <a:rPr lang="pt-PT" sz="1600" dirty="0">
                <a:solidFill>
                  <a:schemeClr val="tx2"/>
                </a:solidFill>
              </a:rPr>
              <a:t>física;    </a:t>
            </a:r>
          </a:p>
          <a:p>
            <a:pPr algn="just">
              <a:lnSpc>
                <a:spcPct val="150000"/>
              </a:lnSpc>
            </a:pPr>
            <a:r>
              <a:rPr lang="pt-PT" sz="1600" dirty="0">
                <a:solidFill>
                  <a:schemeClr val="tx2"/>
                </a:solidFill>
              </a:rPr>
              <a:t>A aquisição de hábitos de vida saudável nas crianças permite chegar à idade adulta com índices de prática mais elevados e com níveis de sedentarismo mais baixos;</a:t>
            </a:r>
          </a:p>
          <a:p>
            <a:pPr marL="45720" indent="0">
              <a:buNone/>
            </a:pPr>
            <a:endParaRPr lang="pt-PT" sz="18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31</a:t>
            </a:fld>
            <a:endParaRPr lang="pt-PT" dirty="0"/>
          </a:p>
        </p:txBody>
      </p:sp>
    </p:spTree>
    <p:extLst>
      <p:ext uri="{BB962C8B-B14F-4D97-AF65-F5344CB8AC3E}">
        <p14:creationId xmlns:p14="http://schemas.microsoft.com/office/powerpoint/2010/main" val="75241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Bibliografia</a:t>
            </a:r>
            <a:endParaRPr lang="pt-PT" b="1" dirty="0"/>
          </a:p>
        </p:txBody>
      </p:sp>
    </p:spTree>
    <p:extLst>
      <p:ext uri="{BB962C8B-B14F-4D97-AF65-F5344CB8AC3E}">
        <p14:creationId xmlns:p14="http://schemas.microsoft.com/office/powerpoint/2010/main" val="2904617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811" y="404949"/>
            <a:ext cx="9144000" cy="620486"/>
          </a:xfrm>
        </p:spPr>
        <p:txBody>
          <a:bodyPr>
            <a:normAutofit/>
          </a:bodyPr>
          <a:lstStyle/>
          <a:p>
            <a:pPr algn="ctr"/>
            <a:r>
              <a:rPr lang="pt-PT" sz="3200" b="1" dirty="0" smtClean="0"/>
              <a:t>bibliografia</a:t>
            </a:r>
            <a:endParaRPr lang="pt-PT" b="1" dirty="0"/>
          </a:p>
        </p:txBody>
      </p:sp>
      <p:sp>
        <p:nvSpPr>
          <p:cNvPr id="7" name="Marcador de Posição de Conteúdo 2"/>
          <p:cNvSpPr>
            <a:spLocks noGrp="1"/>
          </p:cNvSpPr>
          <p:nvPr>
            <p:ph idx="1"/>
          </p:nvPr>
        </p:nvSpPr>
        <p:spPr>
          <a:xfrm>
            <a:off x="1550126" y="1048294"/>
            <a:ext cx="9144000" cy="5287192"/>
          </a:xfrm>
        </p:spPr>
        <p:txBody>
          <a:bodyPr>
            <a:noAutofit/>
          </a:bodyPr>
          <a:lstStyle/>
          <a:p>
            <a:pPr algn="just"/>
            <a:r>
              <a:rPr lang="es-ES_tradnl" sz="1200" dirty="0" err="1">
                <a:solidFill>
                  <a:schemeClr val="tx2"/>
                </a:solidFill>
              </a:rPr>
              <a:t>Aaron</a:t>
            </a:r>
            <a:r>
              <a:rPr lang="es-ES_tradnl" sz="1200" dirty="0">
                <a:solidFill>
                  <a:schemeClr val="tx2"/>
                </a:solidFill>
              </a:rPr>
              <a:t>, D.; </a:t>
            </a:r>
            <a:r>
              <a:rPr lang="es-ES_tradnl" sz="1200" dirty="0" err="1">
                <a:solidFill>
                  <a:schemeClr val="tx2"/>
                </a:solidFill>
              </a:rPr>
              <a:t>Storti</a:t>
            </a:r>
            <a:r>
              <a:rPr lang="es-ES_tradnl" sz="1200" dirty="0">
                <a:solidFill>
                  <a:schemeClr val="tx2"/>
                </a:solidFill>
              </a:rPr>
              <a:t>, K.; </a:t>
            </a:r>
            <a:r>
              <a:rPr lang="es-ES_tradnl" sz="1200" dirty="0" err="1">
                <a:solidFill>
                  <a:schemeClr val="tx2"/>
                </a:solidFill>
              </a:rPr>
              <a:t>Robertenson</a:t>
            </a:r>
            <a:r>
              <a:rPr lang="es-ES_tradnl" sz="1200" dirty="0">
                <a:solidFill>
                  <a:schemeClr val="tx2"/>
                </a:solidFill>
              </a:rPr>
              <a:t>, R.; </a:t>
            </a:r>
            <a:r>
              <a:rPr lang="es-ES_tradnl" sz="1200" dirty="0" err="1">
                <a:solidFill>
                  <a:schemeClr val="tx2"/>
                </a:solidFill>
              </a:rPr>
              <a:t>Krista</a:t>
            </a:r>
            <a:r>
              <a:rPr lang="es-ES_tradnl" sz="1200" dirty="0">
                <a:solidFill>
                  <a:schemeClr val="tx2"/>
                </a:solidFill>
              </a:rPr>
              <a:t>, A.; </a:t>
            </a:r>
            <a:r>
              <a:rPr lang="es-ES_tradnl" sz="1200" dirty="0" err="1">
                <a:solidFill>
                  <a:schemeClr val="tx2"/>
                </a:solidFill>
              </a:rPr>
              <a:t>Laporte</a:t>
            </a:r>
            <a:r>
              <a:rPr lang="es-ES_tradnl" sz="1200" dirty="0">
                <a:solidFill>
                  <a:schemeClr val="tx2"/>
                </a:solidFill>
              </a:rPr>
              <a:t>, R. (2002). </a:t>
            </a:r>
            <a:r>
              <a:rPr lang="en-US" sz="1200" dirty="0">
                <a:solidFill>
                  <a:schemeClr val="tx2"/>
                </a:solidFill>
              </a:rPr>
              <a:t>Longitudinal Study of the Number and Choice of Leisure Time Physical Activities From Mid to Late Adolescence. </a:t>
            </a:r>
            <a:r>
              <a:rPr lang="es-ES_tradnl" sz="1200" i="1" dirty="0" err="1">
                <a:solidFill>
                  <a:schemeClr val="tx2"/>
                </a:solidFill>
              </a:rPr>
              <a:t>Arch</a:t>
            </a:r>
            <a:r>
              <a:rPr lang="es-ES_tradnl" sz="1200" i="1" dirty="0">
                <a:solidFill>
                  <a:schemeClr val="tx2"/>
                </a:solidFill>
              </a:rPr>
              <a:t> </a:t>
            </a:r>
            <a:r>
              <a:rPr lang="es-ES_tradnl" sz="1200" i="1" dirty="0" err="1">
                <a:solidFill>
                  <a:schemeClr val="tx2"/>
                </a:solidFill>
              </a:rPr>
              <a:t>Pediatr</a:t>
            </a:r>
            <a:r>
              <a:rPr lang="es-ES_tradnl" sz="1200" i="1" dirty="0">
                <a:solidFill>
                  <a:schemeClr val="tx2"/>
                </a:solidFill>
              </a:rPr>
              <a:t> </a:t>
            </a:r>
            <a:r>
              <a:rPr lang="es-ES_tradnl" sz="1200" i="1" dirty="0" err="1">
                <a:solidFill>
                  <a:schemeClr val="tx2"/>
                </a:solidFill>
              </a:rPr>
              <a:t>Adolec</a:t>
            </a:r>
            <a:r>
              <a:rPr lang="es-ES_tradnl" sz="1200" i="1" dirty="0">
                <a:solidFill>
                  <a:schemeClr val="tx2"/>
                </a:solidFill>
              </a:rPr>
              <a:t> </a:t>
            </a:r>
            <a:r>
              <a:rPr lang="es-ES_tradnl" sz="1200" i="1" dirty="0" err="1">
                <a:solidFill>
                  <a:schemeClr val="tx2"/>
                </a:solidFill>
              </a:rPr>
              <a:t>Med</a:t>
            </a:r>
            <a:r>
              <a:rPr lang="es-ES_tradnl" sz="1200" dirty="0">
                <a:solidFill>
                  <a:schemeClr val="tx2"/>
                </a:solidFill>
              </a:rPr>
              <a:t>, 156, </a:t>
            </a:r>
            <a:r>
              <a:rPr lang="es-ES_tradnl" sz="1200" dirty="0" smtClean="0">
                <a:solidFill>
                  <a:schemeClr val="tx2"/>
                </a:solidFill>
              </a:rPr>
              <a:t>1075-1080</a:t>
            </a:r>
            <a:r>
              <a:rPr lang="es-ES_tradnl" sz="1200" dirty="0">
                <a:solidFill>
                  <a:schemeClr val="tx2"/>
                </a:solidFill>
              </a:rPr>
              <a:t>.</a:t>
            </a:r>
            <a:endParaRPr lang="pt-PT" sz="1200" dirty="0">
              <a:solidFill>
                <a:schemeClr val="tx2"/>
              </a:solidFill>
            </a:endParaRPr>
          </a:p>
          <a:p>
            <a:pPr algn="just"/>
            <a:r>
              <a:rPr lang="pt-PT" sz="1200" dirty="0">
                <a:solidFill>
                  <a:schemeClr val="tx2"/>
                </a:solidFill>
              </a:rPr>
              <a:t>Carvalhal, M.; Silva, A.; Raposo, J.; Louro, H.; Leitão, L. (2008). A Influencia dos Tempos Livres do Acesso à Prática de Actividades Física e Desportivas em Jovens em Idade Escolar. </a:t>
            </a:r>
            <a:r>
              <a:rPr lang="pt-PT" sz="1200" i="1" dirty="0">
                <a:solidFill>
                  <a:schemeClr val="tx2"/>
                </a:solidFill>
              </a:rPr>
              <a:t>Fitness Performance</a:t>
            </a:r>
            <a:r>
              <a:rPr lang="pt-PT" sz="1200" dirty="0">
                <a:solidFill>
                  <a:schemeClr val="tx2"/>
                </a:solidFill>
              </a:rPr>
              <a:t>, 7, 81-87</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Costa, V.; Serôdio-Fernandes, A.; Maia, M. (2004). Hábitos Desportivos dos Jovens do Interior Norte e Litoral Norte de Portugal. </a:t>
            </a:r>
            <a:r>
              <a:rPr lang="pt-PT" sz="1200" i="1" dirty="0">
                <a:solidFill>
                  <a:schemeClr val="tx2"/>
                </a:solidFill>
              </a:rPr>
              <a:t>Revista de Ciências do Desporto</a:t>
            </a:r>
            <a:r>
              <a:rPr lang="pt-PT" sz="1200" dirty="0">
                <a:solidFill>
                  <a:schemeClr val="tx2"/>
                </a:solidFill>
              </a:rPr>
              <a:t>, 9, 46-55</a:t>
            </a:r>
            <a:r>
              <a:rPr lang="pt-PT" sz="1200" dirty="0" smtClean="0">
                <a:solidFill>
                  <a:schemeClr val="tx2"/>
                </a:solidFill>
              </a:rPr>
              <a:t>.</a:t>
            </a:r>
            <a:endParaRPr lang="pt-PT" sz="1200" dirty="0">
              <a:solidFill>
                <a:schemeClr val="tx2"/>
              </a:solidFill>
            </a:endParaRPr>
          </a:p>
          <a:p>
            <a:pPr algn="just"/>
            <a:r>
              <a:rPr lang="pt-PT" sz="1200" dirty="0" err="1">
                <a:solidFill>
                  <a:schemeClr val="tx2"/>
                </a:solidFill>
              </a:rPr>
              <a:t>Dumazedier</a:t>
            </a:r>
            <a:r>
              <a:rPr lang="pt-PT" sz="1200" dirty="0">
                <a:solidFill>
                  <a:schemeClr val="tx2"/>
                </a:solidFill>
              </a:rPr>
              <a:t>, J. (1973). </a:t>
            </a:r>
            <a:r>
              <a:rPr lang="pt-PT" sz="1200" i="1" dirty="0">
                <a:solidFill>
                  <a:schemeClr val="tx2"/>
                </a:solidFill>
              </a:rPr>
              <a:t>Lazer e cultura popular.</a:t>
            </a:r>
            <a:r>
              <a:rPr lang="pt-PT" sz="1200" dirty="0">
                <a:solidFill>
                  <a:schemeClr val="tx2"/>
                </a:solidFill>
              </a:rPr>
              <a:t> São Paulo, SP: Perspectiva</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Esculcas, C.; Mota, J. (2005). Actividade Física e Práticas de Lazer em Adolescentes. </a:t>
            </a:r>
            <a:r>
              <a:rPr lang="pt-PT" sz="1200" i="1" dirty="0">
                <a:solidFill>
                  <a:schemeClr val="tx2"/>
                </a:solidFill>
              </a:rPr>
              <a:t>Revista Portuguesa de Ciências do Desporto</a:t>
            </a:r>
            <a:r>
              <a:rPr lang="pt-PT" sz="1200" dirty="0">
                <a:solidFill>
                  <a:schemeClr val="tx2"/>
                </a:solidFill>
              </a:rPr>
              <a:t>, 5, 69-76</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Gomes, R. (2003). </a:t>
            </a:r>
            <a:r>
              <a:rPr lang="pt-PT" sz="1200" i="1" dirty="0">
                <a:solidFill>
                  <a:schemeClr val="tx2"/>
                </a:solidFill>
              </a:rPr>
              <a:t>A Cultura de Consumo do Corpo Contemporâneo e a Queda da educação Física Escolar – Reflexões Pouco Óbvias, </a:t>
            </a:r>
            <a:r>
              <a:rPr lang="pt-PT" sz="1200" dirty="0">
                <a:solidFill>
                  <a:schemeClr val="tx2"/>
                </a:solidFill>
              </a:rPr>
              <a:t>in </a:t>
            </a:r>
            <a:r>
              <a:rPr lang="pt-PT" sz="1200" i="1" dirty="0">
                <a:solidFill>
                  <a:schemeClr val="tx2"/>
                </a:solidFill>
              </a:rPr>
              <a:t>O Desporto Para Além do Óbvio</a:t>
            </a:r>
            <a:r>
              <a:rPr lang="pt-PT" sz="1200" dirty="0">
                <a:solidFill>
                  <a:schemeClr val="tx2"/>
                </a:solidFill>
              </a:rPr>
              <a:t>. Lisboa: Instituto do Desporto de Portugal, 87 – 99. </a:t>
            </a:r>
          </a:p>
          <a:p>
            <a:pPr algn="just"/>
            <a:r>
              <a:rPr lang="pt-PT" sz="1200" dirty="0">
                <a:solidFill>
                  <a:schemeClr val="tx2"/>
                </a:solidFill>
              </a:rPr>
              <a:t>Gomes, R. (2005). </a:t>
            </a:r>
            <a:r>
              <a:rPr lang="pt-PT" sz="1200" i="1" dirty="0">
                <a:solidFill>
                  <a:schemeClr val="tx2"/>
                </a:solidFill>
              </a:rPr>
              <a:t>Tempos e Lugares de Lazer Desportivo dos Estudantes Universitários de Coimbra</a:t>
            </a:r>
            <a:r>
              <a:rPr lang="pt-PT" sz="1200" dirty="0">
                <a:solidFill>
                  <a:schemeClr val="tx2"/>
                </a:solidFill>
              </a:rPr>
              <a:t>, in </a:t>
            </a:r>
            <a:r>
              <a:rPr lang="pt-PT" sz="1200" i="1" dirty="0">
                <a:solidFill>
                  <a:schemeClr val="tx2"/>
                </a:solidFill>
              </a:rPr>
              <a:t>Os Lugares do Lazer. </a:t>
            </a:r>
            <a:r>
              <a:rPr lang="pt-PT" sz="1200" dirty="0">
                <a:solidFill>
                  <a:schemeClr val="tx2"/>
                </a:solidFill>
              </a:rPr>
              <a:t>Gomes, R. (</a:t>
            </a:r>
            <a:r>
              <a:rPr lang="pt-PT" sz="1200" dirty="0" err="1">
                <a:solidFill>
                  <a:schemeClr val="tx2"/>
                </a:solidFill>
              </a:rPr>
              <a:t>org</a:t>
            </a:r>
            <a:r>
              <a:rPr lang="pt-PT" sz="1200" dirty="0">
                <a:solidFill>
                  <a:schemeClr val="tx2"/>
                </a:solidFill>
              </a:rPr>
              <a:t>.). Lisboa: Instituto do Desporto de Portugal, 55 – 76</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Lopes, V.; Monteiro, A.; Barbosa, T.; Magalhães, P.; Maia, J.  (2001). Actividade Física Habitual em Crianças. Diferenças entre Rapazes e Raparigas. </a:t>
            </a:r>
            <a:r>
              <a:rPr lang="pt-PT" sz="1200" i="1" dirty="0">
                <a:solidFill>
                  <a:schemeClr val="tx2"/>
                </a:solidFill>
              </a:rPr>
              <a:t>Revista Portuguesa de Ciências do Desporto</a:t>
            </a:r>
            <a:r>
              <a:rPr lang="pt-PT" sz="1200" dirty="0">
                <a:solidFill>
                  <a:schemeClr val="tx2"/>
                </a:solidFill>
              </a:rPr>
              <a:t>, 3, 53-60. </a:t>
            </a:r>
          </a:p>
          <a:p>
            <a:pPr algn="just"/>
            <a:r>
              <a:rPr lang="pt-PT" sz="1200" dirty="0">
                <a:solidFill>
                  <a:schemeClr val="tx2"/>
                </a:solidFill>
              </a:rPr>
              <a:t>Magalhães, L.; Maia, J.; Silva, R.; Seabra, A. (2002). Padrão de Actividade Física. Estudo em Crianças de Ambos os Sexos do 4º Ano de Escolaridade. </a:t>
            </a:r>
            <a:r>
              <a:rPr lang="pt-PT" sz="1200" i="1" dirty="0">
                <a:solidFill>
                  <a:schemeClr val="tx2"/>
                </a:solidFill>
              </a:rPr>
              <a:t>Revista Portuguesa de Ciências do Desporto</a:t>
            </a:r>
            <a:r>
              <a:rPr lang="pt-PT" sz="1200" dirty="0">
                <a:solidFill>
                  <a:schemeClr val="tx2"/>
                </a:solidFill>
              </a:rPr>
              <a:t>, 5, 47-57</a:t>
            </a:r>
            <a:r>
              <a:rPr lang="pt-PT" sz="1200" dirty="0" smtClean="0">
                <a:solidFill>
                  <a:schemeClr val="tx2"/>
                </a:solidFill>
              </a:rPr>
              <a:t>.</a:t>
            </a:r>
          </a:p>
          <a:p>
            <a:pPr algn="just"/>
            <a:r>
              <a:rPr lang="en-US" sz="1200" dirty="0">
                <a:solidFill>
                  <a:schemeClr val="tx2"/>
                </a:solidFill>
              </a:rPr>
              <a:t>Marshal, S.; Jones, D.; Ainsworth, B.; Reis, J.; Levy, S.; </a:t>
            </a:r>
            <a:r>
              <a:rPr lang="en-US" sz="1200" dirty="0" err="1">
                <a:solidFill>
                  <a:schemeClr val="tx2"/>
                </a:solidFill>
              </a:rPr>
              <a:t>Macera</a:t>
            </a:r>
            <a:r>
              <a:rPr lang="en-US" sz="1200" dirty="0">
                <a:solidFill>
                  <a:schemeClr val="tx2"/>
                </a:solidFill>
              </a:rPr>
              <a:t>, C. (2006). Race/Ethnicity, Social Class, and Leisure-Time Physical Inactivity. </a:t>
            </a:r>
            <a:r>
              <a:rPr lang="en-US" sz="1200" i="1" dirty="0">
                <a:solidFill>
                  <a:schemeClr val="tx2"/>
                </a:solidFill>
              </a:rPr>
              <a:t>Medicine &amp; Science in Sports &amp; Exercise</a:t>
            </a:r>
            <a:r>
              <a:rPr lang="en-US" sz="1200" dirty="0">
                <a:solidFill>
                  <a:schemeClr val="tx2"/>
                </a:solidFill>
              </a:rPr>
              <a:t>, 44-51.</a:t>
            </a:r>
            <a:endParaRPr lang="pt-PT" sz="1200" dirty="0">
              <a:solidFill>
                <a:schemeClr val="tx2"/>
              </a:solidFill>
            </a:endParaRPr>
          </a:p>
          <a:p>
            <a:pPr algn="just"/>
            <a:r>
              <a:rPr lang="pt-PT" sz="1200" dirty="0" err="1">
                <a:solidFill>
                  <a:schemeClr val="tx2"/>
                </a:solidFill>
              </a:rPr>
              <a:t>Marivoet</a:t>
            </a:r>
            <a:r>
              <a:rPr lang="pt-PT" sz="1200" dirty="0">
                <a:solidFill>
                  <a:schemeClr val="tx2"/>
                </a:solidFill>
              </a:rPr>
              <a:t>, S. (2001)</a:t>
            </a:r>
            <a:r>
              <a:rPr lang="pt-PT" sz="1200" b="1" dirty="0">
                <a:solidFill>
                  <a:schemeClr val="tx2"/>
                </a:solidFill>
              </a:rPr>
              <a:t>. </a:t>
            </a:r>
            <a:r>
              <a:rPr lang="pt-PT" sz="1200" i="1" dirty="0">
                <a:solidFill>
                  <a:schemeClr val="tx2"/>
                </a:solidFill>
              </a:rPr>
              <a:t>Hábitos Desportivos da População Portuguesa</a:t>
            </a:r>
            <a:r>
              <a:rPr lang="pt-PT" sz="1200" dirty="0">
                <a:solidFill>
                  <a:schemeClr val="tx2"/>
                </a:solidFill>
              </a:rPr>
              <a:t>. Lisboa: CEFD.</a:t>
            </a:r>
          </a:p>
          <a:p>
            <a:pPr algn="just"/>
            <a:endParaRPr lang="pt-PT" sz="1200" dirty="0"/>
          </a:p>
          <a:p>
            <a:pPr marL="45720" indent="0">
              <a:buNone/>
            </a:pPr>
            <a:endParaRPr lang="pt-PT" sz="11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33</a:t>
            </a:fld>
            <a:endParaRPr lang="pt-PT" dirty="0"/>
          </a:p>
        </p:txBody>
      </p:sp>
    </p:spTree>
    <p:extLst>
      <p:ext uri="{BB962C8B-B14F-4D97-AF65-F5344CB8AC3E}">
        <p14:creationId xmlns:p14="http://schemas.microsoft.com/office/powerpoint/2010/main" val="92792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811" y="404949"/>
            <a:ext cx="9144000" cy="620486"/>
          </a:xfrm>
        </p:spPr>
        <p:txBody>
          <a:bodyPr>
            <a:normAutofit/>
          </a:bodyPr>
          <a:lstStyle/>
          <a:p>
            <a:pPr algn="ctr"/>
            <a:r>
              <a:rPr lang="pt-PT" sz="3200" b="1" dirty="0" smtClean="0"/>
              <a:t>bibliografia</a:t>
            </a:r>
            <a:endParaRPr lang="pt-PT" b="1" dirty="0"/>
          </a:p>
        </p:txBody>
      </p:sp>
      <p:sp>
        <p:nvSpPr>
          <p:cNvPr id="7" name="Marcador de Posição de Conteúdo 2"/>
          <p:cNvSpPr>
            <a:spLocks noGrp="1"/>
          </p:cNvSpPr>
          <p:nvPr>
            <p:ph idx="1"/>
          </p:nvPr>
        </p:nvSpPr>
        <p:spPr>
          <a:xfrm>
            <a:off x="1537063" y="1139735"/>
            <a:ext cx="9144000" cy="5182689"/>
          </a:xfrm>
        </p:spPr>
        <p:txBody>
          <a:bodyPr>
            <a:noAutofit/>
          </a:bodyPr>
          <a:lstStyle/>
          <a:p>
            <a:pPr algn="just"/>
            <a:r>
              <a:rPr lang="pt-PT" sz="1200" dirty="0" err="1" smtClean="0">
                <a:solidFill>
                  <a:schemeClr val="tx2"/>
                </a:solidFill>
              </a:rPr>
              <a:t>Marivoet</a:t>
            </a:r>
            <a:r>
              <a:rPr lang="pt-PT" sz="1200" dirty="0">
                <a:solidFill>
                  <a:schemeClr val="tx2"/>
                </a:solidFill>
              </a:rPr>
              <a:t>, S. (2005a). Assimetrias de Género da População Portuguesa. </a:t>
            </a:r>
            <a:r>
              <a:rPr lang="pt-PT" sz="1200" i="1" dirty="0">
                <a:solidFill>
                  <a:schemeClr val="tx2"/>
                </a:solidFill>
              </a:rPr>
              <a:t>Horizonte. </a:t>
            </a:r>
            <a:r>
              <a:rPr lang="pt-PT" sz="1200" dirty="0">
                <a:solidFill>
                  <a:schemeClr val="tx2"/>
                </a:solidFill>
              </a:rPr>
              <a:t>Vol. XX, 3 - 12. </a:t>
            </a:r>
          </a:p>
          <a:p>
            <a:pPr algn="just"/>
            <a:r>
              <a:rPr lang="pt-PT" sz="1200" dirty="0" err="1">
                <a:solidFill>
                  <a:schemeClr val="tx2"/>
                </a:solidFill>
              </a:rPr>
              <a:t>Marivoet</a:t>
            </a:r>
            <a:r>
              <a:rPr lang="pt-PT" sz="1200" dirty="0">
                <a:solidFill>
                  <a:schemeClr val="tx2"/>
                </a:solidFill>
              </a:rPr>
              <a:t>, S. (2005b). </a:t>
            </a:r>
            <a:r>
              <a:rPr lang="pt-PT" sz="1200" i="1" dirty="0">
                <a:solidFill>
                  <a:schemeClr val="tx2"/>
                </a:solidFill>
              </a:rPr>
              <a:t>Práticas Desportivas nos Estilos de Vida dos Europeus: Obstáculos e Tendências</a:t>
            </a:r>
            <a:r>
              <a:rPr lang="pt-PT" sz="1200" dirty="0">
                <a:solidFill>
                  <a:schemeClr val="tx2"/>
                </a:solidFill>
              </a:rPr>
              <a:t>, in Gomes, R.(2005) (</a:t>
            </a:r>
            <a:r>
              <a:rPr lang="pt-PT" sz="1200" dirty="0" err="1">
                <a:solidFill>
                  <a:schemeClr val="tx2"/>
                </a:solidFill>
              </a:rPr>
              <a:t>org</a:t>
            </a:r>
            <a:r>
              <a:rPr lang="pt-PT" sz="1200" dirty="0">
                <a:solidFill>
                  <a:schemeClr val="tx2"/>
                </a:solidFill>
              </a:rPr>
              <a:t>.), </a:t>
            </a:r>
            <a:r>
              <a:rPr lang="pt-PT" sz="1200" i="1" dirty="0">
                <a:solidFill>
                  <a:schemeClr val="tx2"/>
                </a:solidFill>
              </a:rPr>
              <a:t>Os lugares do Lazer. </a:t>
            </a:r>
            <a:r>
              <a:rPr lang="pt-PT" sz="1200" dirty="0">
                <a:solidFill>
                  <a:schemeClr val="tx2"/>
                </a:solidFill>
              </a:rPr>
              <a:t>Lisboa: IDP, 87-104</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Mota, J. (2001). Actividade Física e Lazer – Contextos actuais e ideias futuras. </a:t>
            </a:r>
            <a:r>
              <a:rPr lang="pt-PT" sz="1200" i="1" dirty="0">
                <a:solidFill>
                  <a:schemeClr val="tx2"/>
                </a:solidFill>
              </a:rPr>
              <a:t>Revista Portuguesa de Ciências do Desporto</a:t>
            </a:r>
            <a:r>
              <a:rPr lang="pt-PT" sz="1200" dirty="0">
                <a:solidFill>
                  <a:schemeClr val="tx2"/>
                </a:solidFill>
              </a:rPr>
              <a:t>, 1, 124-129</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Santos, P., Esculcas, C.,. Ribeiro, J., Joana Carvalho, J., MOTA, J.(s/d). </a:t>
            </a:r>
            <a:r>
              <a:rPr lang="pt-PT" sz="1200" i="1" dirty="0">
                <a:solidFill>
                  <a:schemeClr val="tx2"/>
                </a:solidFill>
              </a:rPr>
              <a:t>Hábitos de actividade física e práticas de lazer da população juvenil da cidade do Porto (HALAPO). </a:t>
            </a:r>
            <a:r>
              <a:rPr lang="pt-PT" sz="1200" dirty="0">
                <a:solidFill>
                  <a:schemeClr val="tx2"/>
                </a:solidFill>
              </a:rPr>
              <a:t>Hábitos e Práticas de Lazer Desportivo Estudo da População Jovem do Concelho de Torres Novas. Porto: Universidade do Porto, FCDEF – Centro de Investigação em Actividade Física, Saúde e Lazer, in http://www.mulheresdesporto.org.pt, acedido em 03.05.2013</a:t>
            </a:r>
            <a:r>
              <a:rPr lang="pt-PT" sz="1200" dirty="0" smtClean="0">
                <a:solidFill>
                  <a:schemeClr val="tx2"/>
                </a:solidFill>
              </a:rPr>
              <a:t>.</a:t>
            </a:r>
            <a:endParaRPr lang="pt-PT" sz="1200" dirty="0">
              <a:solidFill>
                <a:schemeClr val="tx2"/>
              </a:solidFill>
            </a:endParaRPr>
          </a:p>
          <a:p>
            <a:pPr algn="just"/>
            <a:r>
              <a:rPr lang="pt-PT" sz="1200" dirty="0">
                <a:solidFill>
                  <a:schemeClr val="tx2"/>
                </a:solidFill>
              </a:rPr>
              <a:t>Sardinha, L. (2003).”Vinho Novo em Odres Velhos; Novamente a Necessidade do Reforço da Formação Desportiva e da Actividade Física das crianças e dos Adolescentes”. </a:t>
            </a:r>
            <a:r>
              <a:rPr lang="pt-PT" sz="1200" i="1" dirty="0">
                <a:solidFill>
                  <a:schemeClr val="tx2"/>
                </a:solidFill>
              </a:rPr>
              <a:t>In O Desporto Para Além do Óbvio. </a:t>
            </a:r>
            <a:r>
              <a:rPr lang="pt-PT" sz="1200" dirty="0">
                <a:solidFill>
                  <a:schemeClr val="tx2"/>
                </a:solidFill>
              </a:rPr>
              <a:t>Lisboa: Instituto do Desporto de Portugal, 171-187</a:t>
            </a:r>
            <a:r>
              <a:rPr lang="pt-PT" sz="1200" dirty="0" smtClean="0">
                <a:solidFill>
                  <a:schemeClr val="tx2"/>
                </a:solidFill>
              </a:rPr>
              <a:t>.</a:t>
            </a:r>
            <a:endParaRPr lang="pt-PT" sz="1200" dirty="0">
              <a:solidFill>
                <a:schemeClr val="tx2"/>
              </a:solidFill>
            </a:endParaRPr>
          </a:p>
          <a:p>
            <a:pPr algn="just"/>
            <a:r>
              <a:rPr lang="pt-PT" sz="1200" dirty="0" err="1">
                <a:solidFill>
                  <a:schemeClr val="tx2"/>
                </a:solidFill>
              </a:rPr>
              <a:t>Sarierra</a:t>
            </a:r>
            <a:r>
              <a:rPr lang="pt-PT" sz="1200" dirty="0">
                <a:solidFill>
                  <a:schemeClr val="tx2"/>
                </a:solidFill>
              </a:rPr>
              <a:t>, J.; Denise, C.; Roberta, P.; </a:t>
            </a:r>
            <a:r>
              <a:rPr lang="pt-PT" sz="1200" dirty="0" err="1">
                <a:solidFill>
                  <a:schemeClr val="tx2"/>
                </a:solidFill>
              </a:rPr>
              <a:t>Bucker</a:t>
            </a:r>
            <a:r>
              <a:rPr lang="pt-PT" sz="1200" dirty="0">
                <a:solidFill>
                  <a:schemeClr val="tx2"/>
                </a:solidFill>
              </a:rPr>
              <a:t>, J. (2007). Uso do Tempo Livre por Adolescentes de Classe Popular. </a:t>
            </a:r>
            <a:r>
              <a:rPr lang="pt-PT" sz="1200" i="1" dirty="0">
                <a:solidFill>
                  <a:schemeClr val="tx2"/>
                </a:solidFill>
              </a:rPr>
              <a:t>Psicologia: Reflexão Critica</a:t>
            </a:r>
            <a:r>
              <a:rPr lang="pt-PT" sz="1200" dirty="0">
                <a:solidFill>
                  <a:schemeClr val="tx2"/>
                </a:solidFill>
              </a:rPr>
              <a:t>, 20, 361-367. </a:t>
            </a:r>
          </a:p>
          <a:p>
            <a:pPr algn="just"/>
            <a:r>
              <a:rPr lang="pt-PT" sz="1200" dirty="0">
                <a:solidFill>
                  <a:schemeClr val="tx2"/>
                </a:solidFill>
              </a:rPr>
              <a:t>Seabra, A.; Mendonça, D.; </a:t>
            </a:r>
            <a:r>
              <a:rPr lang="pt-PT" sz="1200" dirty="0" err="1">
                <a:solidFill>
                  <a:schemeClr val="tx2"/>
                </a:solidFill>
              </a:rPr>
              <a:t>Thomis</a:t>
            </a:r>
            <a:r>
              <a:rPr lang="pt-PT" sz="1200" dirty="0">
                <a:solidFill>
                  <a:schemeClr val="tx2"/>
                </a:solidFill>
              </a:rPr>
              <a:t>, M.; Anjos, L.; Maia, J. (2008). Determinantes Biológicos e </a:t>
            </a:r>
            <a:r>
              <a:rPr lang="pt-PT" sz="1200" dirty="0" err="1">
                <a:solidFill>
                  <a:schemeClr val="tx2"/>
                </a:solidFill>
              </a:rPr>
              <a:t>Sócio-Culturais</a:t>
            </a:r>
            <a:r>
              <a:rPr lang="pt-PT" sz="1200" dirty="0">
                <a:solidFill>
                  <a:schemeClr val="tx2"/>
                </a:solidFill>
              </a:rPr>
              <a:t> Associados à Prática de Actividade Física de Adolescentes. </a:t>
            </a:r>
            <a:r>
              <a:rPr lang="pt-PT" sz="1200" i="1" dirty="0" err="1">
                <a:solidFill>
                  <a:schemeClr val="tx2"/>
                </a:solidFill>
              </a:rPr>
              <a:t>Cad</a:t>
            </a:r>
            <a:r>
              <a:rPr lang="pt-PT" sz="1200" i="1" dirty="0">
                <a:solidFill>
                  <a:schemeClr val="tx2"/>
                </a:solidFill>
              </a:rPr>
              <a:t>. Saúde Pública, Rio de Janeiro</a:t>
            </a:r>
            <a:r>
              <a:rPr lang="pt-PT" sz="1200" dirty="0">
                <a:solidFill>
                  <a:schemeClr val="tx2"/>
                </a:solidFill>
              </a:rPr>
              <a:t>, 24, 721-736. </a:t>
            </a:r>
          </a:p>
          <a:p>
            <a:pPr algn="just"/>
            <a:r>
              <a:rPr lang="en-US" sz="1200" dirty="0">
                <a:solidFill>
                  <a:schemeClr val="tx2"/>
                </a:solidFill>
              </a:rPr>
              <a:t>Stuart, B.; </a:t>
            </a:r>
            <a:r>
              <a:rPr lang="en-US" sz="1200" dirty="0" err="1">
                <a:solidFill>
                  <a:schemeClr val="tx2"/>
                </a:solidFill>
              </a:rPr>
              <a:t>Golery</a:t>
            </a:r>
            <a:r>
              <a:rPr lang="en-US" sz="1200" dirty="0">
                <a:solidFill>
                  <a:schemeClr val="tx2"/>
                </a:solidFill>
              </a:rPr>
              <a:t>, T.; </a:t>
            </a:r>
            <a:r>
              <a:rPr lang="en-US" sz="1200" dirty="0" err="1">
                <a:solidFill>
                  <a:schemeClr val="tx2"/>
                </a:solidFill>
              </a:rPr>
              <a:t>Stensel</a:t>
            </a:r>
            <a:r>
              <a:rPr lang="en-US" sz="1200" dirty="0">
                <a:solidFill>
                  <a:schemeClr val="tx2"/>
                </a:solidFill>
              </a:rPr>
              <a:t>, D.(2004). Health-enhancing physical activity and sedentary </a:t>
            </a:r>
            <a:r>
              <a:rPr lang="en-US" sz="1200" dirty="0" err="1">
                <a:solidFill>
                  <a:schemeClr val="tx2"/>
                </a:solidFill>
              </a:rPr>
              <a:t>behaviour</a:t>
            </a:r>
            <a:r>
              <a:rPr lang="en-US" sz="1200" dirty="0">
                <a:solidFill>
                  <a:schemeClr val="tx2"/>
                </a:solidFill>
              </a:rPr>
              <a:t> in children and adolescents. </a:t>
            </a:r>
            <a:r>
              <a:rPr lang="en-US" sz="1200" i="1" dirty="0">
                <a:solidFill>
                  <a:schemeClr val="tx2"/>
                </a:solidFill>
              </a:rPr>
              <a:t>Journal of Sports Sciences</a:t>
            </a:r>
            <a:r>
              <a:rPr lang="en-US" sz="1200" dirty="0">
                <a:solidFill>
                  <a:schemeClr val="tx2"/>
                </a:solidFill>
              </a:rPr>
              <a:t>, 22, 679-701. </a:t>
            </a:r>
            <a:endParaRPr lang="pt-PT" sz="1200" dirty="0">
              <a:solidFill>
                <a:schemeClr val="tx2"/>
              </a:solidFill>
            </a:endParaRPr>
          </a:p>
          <a:p>
            <a:pPr algn="just"/>
            <a:r>
              <a:rPr lang="en-US" sz="1200" dirty="0">
                <a:solidFill>
                  <a:schemeClr val="tx2"/>
                </a:solidFill>
              </a:rPr>
              <a:t>Zamora, R., Toledo, B., </a:t>
            </a:r>
            <a:r>
              <a:rPr lang="en-US" sz="1200" dirty="0" err="1">
                <a:solidFill>
                  <a:schemeClr val="tx2"/>
                </a:solidFill>
              </a:rPr>
              <a:t>Santi</a:t>
            </a:r>
            <a:r>
              <a:rPr lang="en-US" sz="1200" dirty="0">
                <a:solidFill>
                  <a:schemeClr val="tx2"/>
                </a:solidFill>
              </a:rPr>
              <a:t>, L., &amp; </a:t>
            </a:r>
            <a:r>
              <a:rPr lang="en-US" sz="1200" dirty="0" err="1">
                <a:solidFill>
                  <a:schemeClr val="tx2"/>
                </a:solidFill>
              </a:rPr>
              <a:t>Martínez</a:t>
            </a:r>
            <a:r>
              <a:rPr lang="en-US" sz="1200" dirty="0">
                <a:solidFill>
                  <a:schemeClr val="tx2"/>
                </a:solidFill>
              </a:rPr>
              <a:t>, A. (1995). </a:t>
            </a:r>
            <a:r>
              <a:rPr lang="es-ES_tradnl" sz="1200" i="1" dirty="0">
                <a:solidFill>
                  <a:schemeClr val="tx2"/>
                </a:solidFill>
              </a:rPr>
              <a:t>El tiempo libre y la recreación: estudio en adolescentes uruguayos. In Organización Panamericana de la Salud. La salud del adolescente y del joven</a:t>
            </a:r>
            <a:r>
              <a:rPr lang="es-ES_tradnl" sz="1200" dirty="0">
                <a:solidFill>
                  <a:schemeClr val="tx2"/>
                </a:solidFill>
              </a:rPr>
              <a:t>. </a:t>
            </a:r>
            <a:r>
              <a:rPr lang="pt-PT" sz="1200" dirty="0">
                <a:solidFill>
                  <a:schemeClr val="tx2"/>
                </a:solidFill>
              </a:rPr>
              <a:t>Washington, DC: OPAS.</a:t>
            </a:r>
          </a:p>
          <a:p>
            <a:pPr marL="45720" indent="0">
              <a:buNone/>
            </a:pPr>
            <a:endParaRPr lang="pt-PT" sz="1100" dirty="0"/>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34</a:t>
            </a:fld>
            <a:endParaRPr lang="pt-PT" dirty="0"/>
          </a:p>
        </p:txBody>
      </p:sp>
    </p:spTree>
    <p:extLst>
      <p:ext uri="{BB962C8B-B14F-4D97-AF65-F5344CB8AC3E}">
        <p14:creationId xmlns:p14="http://schemas.microsoft.com/office/powerpoint/2010/main" val="96755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ção da Imagem 4"/>
          <p:cNvPicPr>
            <a:picLocks noGrp="1" noChangeAspect="1"/>
          </p:cNvPicPr>
          <p:nvPr>
            <p:ph type="pic" idx="1"/>
          </p:nvPr>
        </p:nvPicPr>
        <p:blipFill>
          <a:blip r:embed="rId2">
            <a:extLst>
              <a:ext uri="{28A0092B-C50C-407E-A947-70E740481C1C}">
                <a14:useLocalDpi xmlns:a14="http://schemas.microsoft.com/office/drawing/2010/main" val="0"/>
              </a:ext>
            </a:extLst>
          </a:blip>
          <a:srcRect l="8892" r="8892"/>
          <a:stretch>
            <a:fillRect/>
          </a:stretch>
        </p:blipFill>
        <p:spPr>
          <a:xfrm>
            <a:off x="-1" y="0"/>
            <a:ext cx="8151223" cy="6857999"/>
          </a:xfrm>
        </p:spPr>
      </p:pic>
    </p:spTree>
    <p:extLst>
      <p:ext uri="{BB962C8B-B14F-4D97-AF65-F5344CB8AC3E}">
        <p14:creationId xmlns:p14="http://schemas.microsoft.com/office/powerpoint/2010/main" val="2566160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Revisão Bibliográfica</a:t>
            </a:r>
            <a:endParaRPr lang="pt-PT" b="1" dirty="0"/>
          </a:p>
        </p:txBody>
      </p:sp>
    </p:spTree>
    <p:extLst>
      <p:ext uri="{BB962C8B-B14F-4D97-AF65-F5344CB8AC3E}">
        <p14:creationId xmlns:p14="http://schemas.microsoft.com/office/powerpoint/2010/main" val="3396391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a:t>Revisão Bibliográfica</a:t>
            </a:r>
          </a:p>
        </p:txBody>
      </p:sp>
      <p:sp>
        <p:nvSpPr>
          <p:cNvPr id="8"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600" dirty="0">
                <a:solidFill>
                  <a:schemeClr val="tx2"/>
                </a:solidFill>
              </a:rPr>
              <a:t>Estudar os hábitos desportivos e ocupação dos tempos livres é um tema verdadeiramente importante e perceber o  papel que o desporto tem nos jovens (Costa, </a:t>
            </a:r>
            <a:r>
              <a:rPr lang="pt-PT" sz="1600" dirty="0" err="1">
                <a:solidFill>
                  <a:schemeClr val="tx2"/>
                </a:solidFill>
              </a:rPr>
              <a:t>et</a:t>
            </a:r>
            <a:r>
              <a:rPr lang="pt-PT" sz="1600" dirty="0">
                <a:solidFill>
                  <a:schemeClr val="tx2"/>
                </a:solidFill>
              </a:rPr>
              <a:t> al. </a:t>
            </a:r>
            <a:r>
              <a:rPr lang="pt-PT" sz="1600" dirty="0" err="1">
                <a:solidFill>
                  <a:schemeClr val="tx2"/>
                </a:solidFill>
              </a:rPr>
              <a:t>s.d</a:t>
            </a:r>
            <a:r>
              <a:rPr lang="pt-PT" sz="1600" dirty="0">
                <a:solidFill>
                  <a:schemeClr val="tx2"/>
                </a:solidFill>
              </a:rPr>
              <a:t>); </a:t>
            </a:r>
          </a:p>
          <a:p>
            <a:pPr algn="just">
              <a:lnSpc>
                <a:spcPct val="150000"/>
              </a:lnSpc>
            </a:pPr>
            <a:endParaRPr lang="pt-PT" sz="1600" dirty="0">
              <a:solidFill>
                <a:schemeClr val="tx2"/>
              </a:solidFill>
            </a:endParaRPr>
          </a:p>
          <a:p>
            <a:pPr algn="just">
              <a:lnSpc>
                <a:spcPct val="150000"/>
              </a:lnSpc>
            </a:pPr>
            <a:r>
              <a:rPr lang="pt-PT" sz="1600" dirty="0">
                <a:solidFill>
                  <a:schemeClr val="tx2"/>
                </a:solidFill>
              </a:rPr>
              <a:t>O tempo livre dos jovens de hoje é regulado sobretudo pelos pais, de uma forma institucionalizada deixando os jovens, com muito pouca autonomia na gestão do tempo que está além do horário escolar (Costa </a:t>
            </a:r>
            <a:r>
              <a:rPr lang="pt-PT" sz="1600" dirty="0" err="1">
                <a:solidFill>
                  <a:schemeClr val="tx2"/>
                </a:solidFill>
              </a:rPr>
              <a:t>et</a:t>
            </a:r>
            <a:r>
              <a:rPr lang="pt-PT" sz="1600" dirty="0">
                <a:solidFill>
                  <a:schemeClr val="tx2"/>
                </a:solidFill>
              </a:rPr>
              <a:t> al, </a:t>
            </a:r>
            <a:r>
              <a:rPr lang="pt-PT" sz="1600" dirty="0" err="1">
                <a:solidFill>
                  <a:schemeClr val="tx2"/>
                </a:solidFill>
              </a:rPr>
              <a:t>s.d</a:t>
            </a:r>
            <a:r>
              <a:rPr lang="pt-PT" sz="1600" dirty="0" smtClean="0">
                <a:solidFill>
                  <a:schemeClr val="tx2"/>
                </a:solidFill>
              </a:rPr>
              <a:t>);</a:t>
            </a:r>
            <a:endParaRPr lang="pt-PT" sz="1600" dirty="0">
              <a:solidFill>
                <a:schemeClr val="tx2"/>
              </a:solidFill>
            </a:endParaRPr>
          </a:p>
          <a:p>
            <a:pPr algn="just">
              <a:lnSpc>
                <a:spcPct val="150000"/>
              </a:lnSpc>
            </a:pPr>
            <a:endParaRPr lang="pt-PT" sz="1600" dirty="0">
              <a:solidFill>
                <a:schemeClr val="tx2"/>
              </a:solidFill>
            </a:endParaRPr>
          </a:p>
          <a:p>
            <a:pPr algn="just">
              <a:lnSpc>
                <a:spcPct val="150000"/>
              </a:lnSpc>
            </a:pPr>
            <a:r>
              <a:rPr lang="pt-PT" sz="1600" dirty="0">
                <a:solidFill>
                  <a:schemeClr val="tx2"/>
                </a:solidFill>
              </a:rPr>
              <a:t>Existe  a </a:t>
            </a:r>
            <a:r>
              <a:rPr lang="pt-PT" sz="1600" dirty="0" err="1">
                <a:solidFill>
                  <a:schemeClr val="tx2"/>
                </a:solidFill>
              </a:rPr>
              <a:t>adoção</a:t>
            </a:r>
            <a:r>
              <a:rPr lang="pt-PT" sz="1600" dirty="0">
                <a:solidFill>
                  <a:schemeClr val="tx2"/>
                </a:solidFill>
              </a:rPr>
              <a:t> de </a:t>
            </a:r>
            <a:r>
              <a:rPr lang="pt-PT" sz="1600" dirty="0" err="1">
                <a:solidFill>
                  <a:schemeClr val="tx2"/>
                </a:solidFill>
              </a:rPr>
              <a:t>fatores</a:t>
            </a:r>
            <a:r>
              <a:rPr lang="pt-PT" sz="1600" dirty="0">
                <a:solidFill>
                  <a:schemeClr val="tx2"/>
                </a:solidFill>
              </a:rPr>
              <a:t> de risco, que paradoxalmente tem desencadeado um decréscimo da qualidade dos hábitos desportivos,  sendo que em sentido contrário existe um aumento dos bens de consumo, mais concretamente as novas tecnologias, que vem originando a inexistência de tempo dedicado às </a:t>
            </a:r>
            <a:r>
              <a:rPr lang="pt-PT" sz="1600" dirty="0" err="1">
                <a:solidFill>
                  <a:schemeClr val="tx2"/>
                </a:solidFill>
              </a:rPr>
              <a:t>atividades</a:t>
            </a:r>
            <a:r>
              <a:rPr lang="pt-PT" sz="1600" dirty="0">
                <a:solidFill>
                  <a:schemeClr val="tx2"/>
                </a:solidFill>
              </a:rPr>
              <a:t> Físicas (Stuart </a:t>
            </a:r>
            <a:r>
              <a:rPr lang="pt-PT" sz="1600" dirty="0" err="1">
                <a:solidFill>
                  <a:schemeClr val="tx2"/>
                </a:solidFill>
              </a:rPr>
              <a:t>et</a:t>
            </a:r>
            <a:r>
              <a:rPr lang="pt-PT" sz="1600" dirty="0">
                <a:solidFill>
                  <a:schemeClr val="tx2"/>
                </a:solidFill>
              </a:rPr>
              <a:t> al., 2004). </a:t>
            </a:r>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5</a:t>
            </a:fld>
            <a:endParaRPr lang="pt-PT" dirty="0"/>
          </a:p>
        </p:txBody>
      </p:sp>
    </p:spTree>
    <p:extLst>
      <p:ext uri="{BB962C8B-B14F-4D97-AF65-F5344CB8AC3E}">
        <p14:creationId xmlns:p14="http://schemas.microsoft.com/office/powerpoint/2010/main" val="426046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a:t>Revisão Bibliográfica</a:t>
            </a:r>
          </a:p>
        </p:txBody>
      </p:sp>
      <p:sp>
        <p:nvSpPr>
          <p:cNvPr id="8" name="Marcador de Posição de Conteúdo 2"/>
          <p:cNvSpPr>
            <a:spLocks noGrp="1"/>
          </p:cNvSpPr>
          <p:nvPr>
            <p:ph idx="1"/>
          </p:nvPr>
        </p:nvSpPr>
        <p:spPr>
          <a:xfrm>
            <a:off x="1524000" y="1466305"/>
            <a:ext cx="9144000" cy="4457700"/>
          </a:xfrm>
        </p:spPr>
        <p:txBody>
          <a:bodyPr>
            <a:normAutofit fontScale="92500" lnSpcReduction="10000"/>
          </a:bodyPr>
          <a:lstStyle/>
          <a:p>
            <a:pPr algn="just">
              <a:lnSpc>
                <a:spcPct val="150000"/>
              </a:lnSpc>
            </a:pPr>
            <a:r>
              <a:rPr lang="pt-PT" sz="1800" dirty="0">
                <a:solidFill>
                  <a:schemeClr val="tx2"/>
                </a:solidFill>
              </a:rPr>
              <a:t>Ocupação de tempos livres e lazer, tem relevância quando falamos em crianças e jovens;</a:t>
            </a:r>
          </a:p>
          <a:p>
            <a:pPr marL="0" indent="0" algn="just">
              <a:lnSpc>
                <a:spcPct val="150000"/>
              </a:lnSpc>
              <a:buNone/>
            </a:pPr>
            <a:endParaRPr lang="pt-PT" sz="1800" dirty="0">
              <a:solidFill>
                <a:schemeClr val="tx2"/>
              </a:solidFill>
            </a:endParaRPr>
          </a:p>
          <a:p>
            <a:pPr algn="just">
              <a:lnSpc>
                <a:spcPct val="150000"/>
              </a:lnSpc>
            </a:pPr>
            <a:r>
              <a:rPr lang="pt-PT" sz="1800" dirty="0">
                <a:solidFill>
                  <a:schemeClr val="tx2"/>
                </a:solidFill>
              </a:rPr>
              <a:t> Lazer é a catividade (ou </a:t>
            </a:r>
            <a:r>
              <a:rPr lang="pt-PT" sz="1800" dirty="0" smtClean="0">
                <a:solidFill>
                  <a:schemeClr val="tx2"/>
                </a:solidFill>
              </a:rPr>
              <a:t>actividades</a:t>
            </a:r>
            <a:r>
              <a:rPr lang="pt-PT" sz="1800" dirty="0">
                <a:solidFill>
                  <a:schemeClr val="tx2"/>
                </a:solidFill>
              </a:rPr>
              <a:t>) às quais os indivíduos se entregam livremente, fora das suas necessidades e obrigações profissionais, familiares e sociais para se descontraírem, divertirem ou aumentarem os seus conhecimentos e a sua espontânea participação social no uso do livre exercício da sua capacidade </a:t>
            </a:r>
            <a:r>
              <a:rPr lang="pt-PT" sz="1800" dirty="0" smtClean="0">
                <a:solidFill>
                  <a:schemeClr val="tx2"/>
                </a:solidFill>
              </a:rPr>
              <a:t>criadora (</a:t>
            </a:r>
            <a:r>
              <a:rPr lang="pt-PT" sz="1800" dirty="0" err="1" smtClean="0">
                <a:solidFill>
                  <a:schemeClr val="tx2"/>
                </a:solidFill>
              </a:rPr>
              <a:t>Dumazedier</a:t>
            </a:r>
            <a:r>
              <a:rPr lang="pt-PT" sz="1800" dirty="0" smtClean="0">
                <a:solidFill>
                  <a:schemeClr val="tx2"/>
                </a:solidFill>
              </a:rPr>
              <a:t>, 1973); </a:t>
            </a:r>
            <a:endParaRPr lang="pt-PT" sz="1800" dirty="0">
              <a:solidFill>
                <a:schemeClr val="tx2"/>
              </a:solidFill>
            </a:endParaRPr>
          </a:p>
          <a:p>
            <a:pPr algn="just">
              <a:lnSpc>
                <a:spcPct val="150000"/>
              </a:lnSpc>
            </a:pPr>
            <a:endParaRPr lang="pt-PT" sz="1800" dirty="0">
              <a:solidFill>
                <a:schemeClr val="tx2"/>
              </a:solidFill>
            </a:endParaRPr>
          </a:p>
          <a:p>
            <a:pPr algn="just">
              <a:lnSpc>
                <a:spcPct val="150000"/>
              </a:lnSpc>
            </a:pPr>
            <a:r>
              <a:rPr lang="pt-PT" sz="1800" dirty="0">
                <a:solidFill>
                  <a:schemeClr val="tx2"/>
                </a:solidFill>
              </a:rPr>
              <a:t>A contextualização de lazer abrange um conjunto enorme de </a:t>
            </a:r>
            <a:r>
              <a:rPr lang="pt-PT" sz="1800" dirty="0" smtClean="0">
                <a:solidFill>
                  <a:schemeClr val="tx2"/>
                </a:solidFill>
              </a:rPr>
              <a:t>actividades</a:t>
            </a:r>
            <a:r>
              <a:rPr lang="pt-PT" sz="1800" dirty="0">
                <a:solidFill>
                  <a:schemeClr val="tx2"/>
                </a:solidFill>
              </a:rPr>
              <a:t>, sendo que os hábitos desportivos, mais concretamente as </a:t>
            </a:r>
            <a:r>
              <a:rPr lang="pt-PT" sz="1800" dirty="0" smtClean="0">
                <a:solidFill>
                  <a:schemeClr val="tx2"/>
                </a:solidFill>
              </a:rPr>
              <a:t>actividades </a:t>
            </a:r>
            <a:r>
              <a:rPr lang="pt-PT" sz="1800" dirty="0">
                <a:solidFill>
                  <a:schemeClr val="tx2"/>
                </a:solidFill>
              </a:rPr>
              <a:t>físicas fazem parte desse grupo. </a:t>
            </a:r>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6</a:t>
            </a:fld>
            <a:endParaRPr lang="pt-PT" dirty="0"/>
          </a:p>
        </p:txBody>
      </p:sp>
    </p:spTree>
    <p:extLst>
      <p:ext uri="{BB962C8B-B14F-4D97-AF65-F5344CB8AC3E}">
        <p14:creationId xmlns:p14="http://schemas.microsoft.com/office/powerpoint/2010/main" val="1121773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PT" b="1" dirty="0" smtClean="0"/>
              <a:t>enquadramento</a:t>
            </a:r>
            <a:endParaRPr lang="pt-PT" b="1" dirty="0"/>
          </a:p>
        </p:txBody>
      </p:sp>
    </p:spTree>
    <p:extLst>
      <p:ext uri="{BB962C8B-B14F-4D97-AF65-F5344CB8AC3E}">
        <p14:creationId xmlns:p14="http://schemas.microsoft.com/office/powerpoint/2010/main" val="15045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smtClean="0"/>
              <a:t>Enquadramento</a:t>
            </a:r>
            <a:endParaRPr lang="pt-PT" b="1" dirty="0"/>
          </a:p>
        </p:txBody>
      </p:sp>
      <p:sp>
        <p:nvSpPr>
          <p:cNvPr id="8"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600" dirty="0">
                <a:solidFill>
                  <a:schemeClr val="tx2"/>
                </a:solidFill>
              </a:rPr>
              <a:t>De acordo com Aaron, D. </a:t>
            </a:r>
            <a:r>
              <a:rPr lang="pt-PT" sz="1600" dirty="0" err="1">
                <a:solidFill>
                  <a:schemeClr val="tx2"/>
                </a:solidFill>
              </a:rPr>
              <a:t>et</a:t>
            </a:r>
            <a:r>
              <a:rPr lang="pt-PT" sz="1600" dirty="0">
                <a:solidFill>
                  <a:schemeClr val="tx2"/>
                </a:solidFill>
              </a:rPr>
              <a:t> al. (2002) o aumento de idade tem uma influência </a:t>
            </a:r>
            <a:r>
              <a:rPr lang="pt-PT" sz="1600" dirty="0" smtClean="0">
                <a:solidFill>
                  <a:schemeClr val="tx2"/>
                </a:solidFill>
              </a:rPr>
              <a:t>directa </a:t>
            </a:r>
            <a:r>
              <a:rPr lang="pt-PT" sz="1600" dirty="0">
                <a:solidFill>
                  <a:schemeClr val="tx2"/>
                </a:solidFill>
              </a:rPr>
              <a:t>no nível de </a:t>
            </a:r>
            <a:r>
              <a:rPr lang="pt-PT" sz="1600" dirty="0" smtClean="0">
                <a:solidFill>
                  <a:schemeClr val="tx2"/>
                </a:solidFill>
              </a:rPr>
              <a:t>actividade </a:t>
            </a:r>
            <a:r>
              <a:rPr lang="pt-PT" sz="1600" dirty="0">
                <a:solidFill>
                  <a:schemeClr val="tx2"/>
                </a:solidFill>
              </a:rPr>
              <a:t>física. Assim, os autores constataram no final de período de 4 anos uma diminuição na prática de </a:t>
            </a:r>
            <a:r>
              <a:rPr lang="pt-PT" sz="1600" dirty="0" smtClean="0">
                <a:solidFill>
                  <a:schemeClr val="tx2"/>
                </a:solidFill>
              </a:rPr>
              <a:t>actividades </a:t>
            </a:r>
            <a:r>
              <a:rPr lang="pt-PT" sz="1600" dirty="0">
                <a:solidFill>
                  <a:schemeClr val="tx2"/>
                </a:solidFill>
              </a:rPr>
              <a:t>de 26% na prática de </a:t>
            </a:r>
            <a:r>
              <a:rPr lang="pt-PT" sz="1600" dirty="0" smtClean="0">
                <a:solidFill>
                  <a:schemeClr val="tx2"/>
                </a:solidFill>
              </a:rPr>
              <a:t>actividades </a:t>
            </a:r>
            <a:r>
              <a:rPr lang="pt-PT" sz="1600" dirty="0">
                <a:solidFill>
                  <a:schemeClr val="tx2"/>
                </a:solidFill>
              </a:rPr>
              <a:t>físicas;</a:t>
            </a:r>
          </a:p>
          <a:p>
            <a:pPr marL="0" indent="0" algn="just">
              <a:lnSpc>
                <a:spcPct val="150000"/>
              </a:lnSpc>
              <a:buNone/>
            </a:pPr>
            <a:endParaRPr lang="pt-PT" sz="1600" dirty="0">
              <a:solidFill>
                <a:schemeClr val="tx2"/>
              </a:solidFill>
            </a:endParaRPr>
          </a:p>
          <a:p>
            <a:pPr algn="just">
              <a:lnSpc>
                <a:spcPct val="150000"/>
              </a:lnSpc>
            </a:pPr>
            <a:r>
              <a:rPr lang="pt-PT" sz="1600" dirty="0">
                <a:solidFill>
                  <a:schemeClr val="tx2"/>
                </a:solidFill>
              </a:rPr>
              <a:t>A variedade de indicadores, como o género, idade, família, habitat, consumos culturais, grupo social, é considerada indício que influencia os jovens na escolha dos hábitos desportivos (Gomes, 2003 e 2005; Santos </a:t>
            </a:r>
            <a:r>
              <a:rPr lang="pt-PT" sz="1600" i="1" dirty="0" err="1">
                <a:solidFill>
                  <a:schemeClr val="tx2"/>
                </a:solidFill>
              </a:rPr>
              <a:t>et</a:t>
            </a:r>
            <a:r>
              <a:rPr lang="pt-PT" sz="1600" i="1" dirty="0">
                <a:solidFill>
                  <a:schemeClr val="tx2"/>
                </a:solidFill>
              </a:rPr>
              <a:t> al</a:t>
            </a:r>
            <a:r>
              <a:rPr lang="pt-PT" sz="1600" dirty="0">
                <a:solidFill>
                  <a:schemeClr val="tx2"/>
                </a:solidFill>
              </a:rPr>
              <a:t>., s/d; Pereira, 2006; </a:t>
            </a:r>
            <a:r>
              <a:rPr lang="pt-PT" sz="1600" dirty="0" err="1">
                <a:solidFill>
                  <a:schemeClr val="tx2"/>
                </a:solidFill>
              </a:rPr>
              <a:t>Marshal</a:t>
            </a:r>
            <a:r>
              <a:rPr lang="pt-PT" sz="1600" dirty="0">
                <a:solidFill>
                  <a:schemeClr val="tx2"/>
                </a:solidFill>
              </a:rPr>
              <a:t> </a:t>
            </a:r>
            <a:r>
              <a:rPr lang="pt-PT" sz="1600" dirty="0" err="1">
                <a:solidFill>
                  <a:schemeClr val="tx2"/>
                </a:solidFill>
              </a:rPr>
              <a:t>et</a:t>
            </a:r>
            <a:r>
              <a:rPr lang="pt-PT" sz="1600" dirty="0">
                <a:solidFill>
                  <a:schemeClr val="tx2"/>
                </a:solidFill>
              </a:rPr>
              <a:t> al., 2006). </a:t>
            </a:r>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8</a:t>
            </a:fld>
            <a:endParaRPr lang="pt-PT" dirty="0"/>
          </a:p>
        </p:txBody>
      </p:sp>
    </p:spTree>
    <p:extLst>
      <p:ext uri="{BB962C8B-B14F-4D97-AF65-F5344CB8AC3E}">
        <p14:creationId xmlns:p14="http://schemas.microsoft.com/office/powerpoint/2010/main" val="229669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97874" y="496388"/>
            <a:ext cx="9144000" cy="620486"/>
          </a:xfrm>
        </p:spPr>
        <p:txBody>
          <a:bodyPr/>
          <a:lstStyle/>
          <a:p>
            <a:pPr algn="ctr"/>
            <a:r>
              <a:rPr lang="pt-PT" b="1" dirty="0" smtClean="0"/>
              <a:t>Enquadramento</a:t>
            </a:r>
            <a:endParaRPr lang="pt-PT" b="1" dirty="0"/>
          </a:p>
        </p:txBody>
      </p:sp>
      <p:sp>
        <p:nvSpPr>
          <p:cNvPr id="8" name="Marcador de Posição de Conteúdo 2"/>
          <p:cNvSpPr>
            <a:spLocks noGrp="1"/>
          </p:cNvSpPr>
          <p:nvPr>
            <p:ph idx="1"/>
          </p:nvPr>
        </p:nvSpPr>
        <p:spPr>
          <a:xfrm>
            <a:off x="1524000" y="1466305"/>
            <a:ext cx="9144000" cy="4457700"/>
          </a:xfrm>
        </p:spPr>
        <p:txBody>
          <a:bodyPr>
            <a:noAutofit/>
          </a:bodyPr>
          <a:lstStyle/>
          <a:p>
            <a:pPr algn="just">
              <a:lnSpc>
                <a:spcPct val="150000"/>
              </a:lnSpc>
            </a:pPr>
            <a:r>
              <a:rPr lang="pt-PT" sz="1800" dirty="0">
                <a:solidFill>
                  <a:schemeClr val="tx2"/>
                </a:solidFill>
              </a:rPr>
              <a:t>Também Esculcas, C. e Mota, J. (2005) referem no estudo “</a:t>
            </a:r>
            <a:r>
              <a:rPr lang="pt-PT" sz="1800" dirty="0" smtClean="0">
                <a:solidFill>
                  <a:schemeClr val="tx2"/>
                </a:solidFill>
              </a:rPr>
              <a:t>actividade </a:t>
            </a:r>
            <a:r>
              <a:rPr lang="pt-PT" sz="1800" dirty="0">
                <a:solidFill>
                  <a:schemeClr val="tx2"/>
                </a:solidFill>
              </a:rPr>
              <a:t>física e praticas de lazer em adolescentes” que a adesão nos hábitos desportivos apresenta uma diminuição com idade. </a:t>
            </a:r>
          </a:p>
          <a:p>
            <a:pPr algn="just">
              <a:lnSpc>
                <a:spcPct val="150000"/>
              </a:lnSpc>
            </a:pPr>
            <a:r>
              <a:rPr lang="pt-PT" sz="1800" dirty="0">
                <a:solidFill>
                  <a:schemeClr val="tx2"/>
                </a:solidFill>
              </a:rPr>
              <a:t>No mesmo estudo os autores referem que os rapazes são significativamente mais interessados em </a:t>
            </a:r>
            <a:r>
              <a:rPr lang="pt-PT" sz="1800" dirty="0" smtClean="0">
                <a:solidFill>
                  <a:schemeClr val="tx2"/>
                </a:solidFill>
              </a:rPr>
              <a:t>actividades </a:t>
            </a:r>
            <a:r>
              <a:rPr lang="pt-PT" sz="1800" dirty="0">
                <a:solidFill>
                  <a:schemeClr val="tx2"/>
                </a:solidFill>
              </a:rPr>
              <a:t>físicas que as raparigas.</a:t>
            </a:r>
          </a:p>
          <a:p>
            <a:pPr algn="just">
              <a:lnSpc>
                <a:spcPct val="150000"/>
              </a:lnSpc>
            </a:pPr>
            <a:r>
              <a:rPr lang="pt-PT" sz="1800" dirty="0">
                <a:solidFill>
                  <a:schemeClr val="tx2"/>
                </a:solidFill>
              </a:rPr>
              <a:t>No estudo de Ribeiro, A. (2011) também refere o sexo masculino pratica mais desporto que o sexo feminino. Ainda, segundo a autora com aumento da idade verifica-se um decréscimo na prática de </a:t>
            </a:r>
            <a:r>
              <a:rPr lang="pt-PT" sz="1800" dirty="0" smtClean="0">
                <a:solidFill>
                  <a:schemeClr val="tx2"/>
                </a:solidFill>
              </a:rPr>
              <a:t>actividade </a:t>
            </a:r>
            <a:r>
              <a:rPr lang="pt-PT" sz="1800" dirty="0">
                <a:solidFill>
                  <a:schemeClr val="tx2"/>
                </a:solidFill>
              </a:rPr>
              <a:t>física.</a:t>
            </a:r>
          </a:p>
        </p:txBody>
      </p:sp>
      <p:sp>
        <p:nvSpPr>
          <p:cNvPr id="4" name="Marcador de Posição do Número do Diapositivo 3"/>
          <p:cNvSpPr>
            <a:spLocks noGrp="1"/>
          </p:cNvSpPr>
          <p:nvPr>
            <p:ph type="sldNum" sz="quarter" idx="12"/>
          </p:nvPr>
        </p:nvSpPr>
        <p:spPr/>
        <p:txBody>
          <a:bodyPr/>
          <a:lstStyle/>
          <a:p>
            <a:fld id="{E31375A4-56A4-47D6-9801-1991572033F7}" type="slidenum">
              <a:rPr lang="pt-PT" smtClean="0"/>
              <a:t>9</a:t>
            </a:fld>
            <a:endParaRPr lang="pt-PT" dirty="0"/>
          </a:p>
        </p:txBody>
      </p:sp>
    </p:spTree>
    <p:extLst>
      <p:ext uri="{BB962C8B-B14F-4D97-AF65-F5344CB8AC3E}">
        <p14:creationId xmlns:p14="http://schemas.microsoft.com/office/powerpoint/2010/main" val="337613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S102922391">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E382D75-6DC6-4908-8B05-64D061C4B1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TS102922391</Template>
  <TotalTime>0</TotalTime>
  <Words>2589</Words>
  <Application>Microsoft Office PowerPoint</Application>
  <PresentationFormat>Personalizados</PresentationFormat>
  <Paragraphs>157</Paragraphs>
  <Slides>35</Slides>
  <Notes>1</Notes>
  <HiddenSlides>0</HiddenSlides>
  <MMClips>0</MMClips>
  <ScaleCrop>false</ScaleCrop>
  <HeadingPairs>
    <vt:vector size="4" baseType="variant">
      <vt:variant>
        <vt:lpstr>Tema</vt:lpstr>
      </vt:variant>
      <vt:variant>
        <vt:i4>1</vt:i4>
      </vt:variant>
      <vt:variant>
        <vt:lpstr>Títulos dos diapositivos</vt:lpstr>
      </vt:variant>
      <vt:variant>
        <vt:i4>35</vt:i4>
      </vt:variant>
    </vt:vector>
  </HeadingPairs>
  <TitlesOfParts>
    <vt:vector size="36" baseType="lpstr">
      <vt:lpstr>TS102922391</vt:lpstr>
      <vt:lpstr>Actividade física e ocupação dos tempos livres</vt:lpstr>
      <vt:lpstr>Pertinência do estudo</vt:lpstr>
      <vt:lpstr>Objectivos específicos</vt:lpstr>
      <vt:lpstr>Revisão Bibliográfica</vt:lpstr>
      <vt:lpstr>Revisão Bibliográfica</vt:lpstr>
      <vt:lpstr>Revisão Bibliográfica</vt:lpstr>
      <vt:lpstr>enquadramento</vt:lpstr>
      <vt:lpstr>Enquadramento</vt:lpstr>
      <vt:lpstr>Enquadramento</vt:lpstr>
      <vt:lpstr>Enquadramento</vt:lpstr>
      <vt:lpstr>Enquadramento</vt:lpstr>
      <vt:lpstr>Metodologia</vt:lpstr>
      <vt:lpstr>desenho do Estudo</vt:lpstr>
      <vt:lpstr>Caracterização do universo de análise e definição da amostra</vt:lpstr>
      <vt:lpstr>Variáveis em estudo</vt:lpstr>
      <vt:lpstr>Instrumentos de investigação</vt:lpstr>
      <vt:lpstr>Análise e tratamento dos dados</vt:lpstr>
      <vt:lpstr>Protocolo</vt:lpstr>
      <vt:lpstr>Protocolo</vt:lpstr>
      <vt:lpstr>Apresentação de resultados</vt:lpstr>
      <vt:lpstr>Participação Desportiva</vt:lpstr>
      <vt:lpstr>Índices de participação desportiva segundo o género e ciclo de escolaridade</vt:lpstr>
      <vt:lpstr>Participação Desportiva</vt:lpstr>
      <vt:lpstr>Modalidade (s) desportiva (s) / Actividade (s) físico-desportiva (s) praticadas</vt:lpstr>
      <vt:lpstr>Razões para a prática e não prática de modalidade (s) desportiva (s) /actividade (s) físico-desportiva (s)</vt:lpstr>
      <vt:lpstr>Grau de importância referente à prática de actividades físico – desportivas e outras Práticas de Consumo Cultural de lazer</vt:lpstr>
      <vt:lpstr>Discussão de resultados</vt:lpstr>
      <vt:lpstr>Discussão de Resultados </vt:lpstr>
      <vt:lpstr>Discussão de Resultados </vt:lpstr>
      <vt:lpstr>Conclusão</vt:lpstr>
      <vt:lpstr>Conclusão</vt:lpstr>
      <vt:lpstr>Bibliografia</vt:lpstr>
      <vt:lpstr>bibliografia</vt:lpstr>
      <vt:lpstr>bibliografia</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2013-06-06T17:53:53Z</dcterms:created>
  <dcterms:modified xsi:type="dcterms:W3CDTF">2013-06-19T12:18:13Z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TC029223919991</vt:lpwstr>
  </property>
</Properties>
</file>